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85" r:id="rId2"/>
    <p:sldId id="266" r:id="rId3"/>
    <p:sldId id="268" r:id="rId4"/>
    <p:sldId id="277" r:id="rId5"/>
    <p:sldId id="269" r:id="rId6"/>
    <p:sldId id="257" r:id="rId7"/>
    <p:sldId id="272" r:id="rId8"/>
    <p:sldId id="273" r:id="rId9"/>
    <p:sldId id="275" r:id="rId10"/>
    <p:sldId id="265" r:id="rId11"/>
    <p:sldId id="261" r:id="rId12"/>
    <p:sldId id="284" r:id="rId13"/>
    <p:sldId id="274" r:id="rId14"/>
    <p:sldId id="278" r:id="rId15"/>
    <p:sldId id="279" r:id="rId16"/>
    <p:sldId id="280" r:id="rId17"/>
    <p:sldId id="281" r:id="rId18"/>
    <p:sldId id="283" r:id="rId1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5" d="100"/>
          <a:sy n="85" d="100"/>
        </p:scale>
        <p:origin x="-2364" y="-6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5F465F-34A3-480F-A9A3-A0D76BE490DF}"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D140F1EE-7EE9-4EA0-9E66-B29CCE73147B}">
      <dgm:prSet phldrT="[Text]" custT="1"/>
      <dgm:spPr>
        <a:solidFill>
          <a:schemeClr val="accent6"/>
        </a:solidFill>
        <a:ln>
          <a:solidFill>
            <a:schemeClr val="accent6"/>
          </a:solidFill>
        </a:ln>
      </dgm:spPr>
      <dgm:t>
        <a:bodyPr/>
        <a:lstStyle/>
        <a:p>
          <a:r>
            <a:rPr lang="en-GB" sz="1800" b="1" spc="-100" baseline="0" dirty="0" smtClean="0">
              <a:latin typeface="+mj-lt"/>
            </a:rPr>
            <a:t>Instrument International</a:t>
          </a:r>
          <a:endParaRPr lang="en-GB" sz="1800" b="1" spc="-100" baseline="0" dirty="0">
            <a:latin typeface="+mj-lt"/>
          </a:endParaRPr>
        </a:p>
      </dgm:t>
    </dgm:pt>
    <dgm:pt modelId="{CB937491-334F-4E26-B662-495A79B53F16}" type="parTrans" cxnId="{E7650663-6FE9-486A-A690-4011332324E6}">
      <dgm:prSet/>
      <dgm:spPr/>
      <dgm:t>
        <a:bodyPr/>
        <a:lstStyle/>
        <a:p>
          <a:endParaRPr lang="en-GB"/>
        </a:p>
      </dgm:t>
    </dgm:pt>
    <dgm:pt modelId="{11175D59-DAA0-4A2E-BC19-9B37547E3027}" type="sibTrans" cxnId="{E7650663-6FE9-486A-A690-4011332324E6}">
      <dgm:prSet/>
      <dgm:spPr/>
      <dgm:t>
        <a:bodyPr/>
        <a:lstStyle/>
        <a:p>
          <a:endParaRPr lang="en-GB"/>
        </a:p>
      </dgm:t>
    </dgm:pt>
    <dgm:pt modelId="{5CF7143C-E6EE-4AB9-9D77-2FC2E5C550CE}">
      <dgm:prSet phldrT="[Text]" custT="1"/>
      <dgm:spPr>
        <a:ln>
          <a:solidFill>
            <a:srgbClr val="00B050"/>
          </a:solidFill>
        </a:ln>
      </dgm:spPr>
      <dgm:t>
        <a:bodyPr/>
        <a:lstStyle/>
        <a:p>
          <a:r>
            <a:rPr lang="en-GB" sz="1800" b="0" dirty="0" smtClean="0">
              <a:solidFill>
                <a:schemeClr val="accent6">
                  <a:lumMod val="75000"/>
                </a:schemeClr>
              </a:solidFill>
              <a:latin typeface="+mj-lt"/>
            </a:rPr>
            <a:t>MAC  </a:t>
          </a:r>
          <a:endParaRPr lang="en-GB" sz="1800" b="0" dirty="0">
            <a:solidFill>
              <a:schemeClr val="accent6">
                <a:lumMod val="75000"/>
              </a:schemeClr>
            </a:solidFill>
            <a:latin typeface="+mj-lt"/>
          </a:endParaRPr>
        </a:p>
      </dgm:t>
    </dgm:pt>
    <dgm:pt modelId="{C1594A32-20A5-41E4-B9AB-9E097FC1342A}" type="parTrans" cxnId="{92AEA3BE-A48D-4FD9-84F5-4EC9D3CB8174}">
      <dgm:prSet/>
      <dgm:spPr/>
      <dgm:t>
        <a:bodyPr/>
        <a:lstStyle/>
        <a:p>
          <a:endParaRPr lang="en-GB"/>
        </a:p>
      </dgm:t>
    </dgm:pt>
    <dgm:pt modelId="{191026D9-BE12-4957-9E61-C048CECA6391}" type="sibTrans" cxnId="{92AEA3BE-A48D-4FD9-84F5-4EC9D3CB8174}">
      <dgm:prSet/>
      <dgm:spPr/>
      <dgm:t>
        <a:bodyPr/>
        <a:lstStyle/>
        <a:p>
          <a:endParaRPr lang="en-GB"/>
        </a:p>
      </dgm:t>
    </dgm:pt>
    <dgm:pt modelId="{8CF32C52-18C7-4B84-92A7-CF566BD8CB17}">
      <dgm:prSet phldrT="[Text]" custT="1"/>
      <dgm:spPr>
        <a:ln>
          <a:solidFill>
            <a:srgbClr val="00B050"/>
          </a:solidFill>
        </a:ln>
      </dgm:spPr>
      <dgm:t>
        <a:bodyPr/>
        <a:lstStyle/>
        <a:p>
          <a:r>
            <a:rPr lang="en-GB" sz="1800" b="0" dirty="0" smtClean="0">
              <a:solidFill>
                <a:schemeClr val="accent6">
                  <a:lumMod val="75000"/>
                </a:schemeClr>
              </a:solidFill>
              <a:latin typeface="+mj-lt"/>
            </a:rPr>
            <a:t>MCAA</a:t>
          </a:r>
          <a:endParaRPr lang="en-GB" sz="2000" b="0" dirty="0">
            <a:solidFill>
              <a:schemeClr val="accent6">
                <a:lumMod val="75000"/>
              </a:schemeClr>
            </a:solidFill>
            <a:latin typeface="+mj-lt"/>
          </a:endParaRPr>
        </a:p>
      </dgm:t>
    </dgm:pt>
    <dgm:pt modelId="{C9F7A5AB-1A58-47DB-94E0-2943FDFA9838}" type="parTrans" cxnId="{EAEAB6B2-C5C7-4C18-B60D-00C75A1BC177}">
      <dgm:prSet/>
      <dgm:spPr/>
      <dgm:t>
        <a:bodyPr/>
        <a:lstStyle/>
        <a:p>
          <a:endParaRPr lang="en-GB"/>
        </a:p>
      </dgm:t>
    </dgm:pt>
    <dgm:pt modelId="{D259636A-0EFC-4327-8F54-B1A825F4083C}" type="sibTrans" cxnId="{EAEAB6B2-C5C7-4C18-B60D-00C75A1BC177}">
      <dgm:prSet/>
      <dgm:spPr/>
      <dgm:t>
        <a:bodyPr/>
        <a:lstStyle/>
        <a:p>
          <a:endParaRPr lang="en-GB"/>
        </a:p>
      </dgm:t>
    </dgm:pt>
    <dgm:pt modelId="{54CB38FF-4008-46EF-A58E-936EE60ACED1}">
      <dgm:prSet phldrT="[Text]" custT="1"/>
      <dgm:spPr>
        <a:solidFill>
          <a:srgbClr val="00B050"/>
        </a:solidFill>
        <a:ln>
          <a:solidFill>
            <a:srgbClr val="00B050"/>
          </a:solidFill>
        </a:ln>
      </dgm:spPr>
      <dgm:t>
        <a:bodyPr/>
        <a:lstStyle/>
        <a:p>
          <a:r>
            <a:rPr lang="en-GB" sz="1800" b="1" dirty="0" smtClean="0">
              <a:latin typeface="+mj-lt"/>
            </a:rPr>
            <a:t>Legislation </a:t>
          </a:r>
          <a:r>
            <a:rPr lang="en-GB" sz="1800" b="1" dirty="0" err="1" smtClean="0">
              <a:latin typeface="+mj-lt"/>
            </a:rPr>
            <a:t>domestique</a:t>
          </a:r>
          <a:endParaRPr lang="en-GB" sz="1800" b="1" dirty="0">
            <a:latin typeface="+mj-lt"/>
          </a:endParaRPr>
        </a:p>
      </dgm:t>
    </dgm:pt>
    <dgm:pt modelId="{CB195673-8CBD-4922-9FAF-879D525EE452}" type="parTrans" cxnId="{E4E629FD-6324-4D9B-B6EA-09C1B63939E5}">
      <dgm:prSet/>
      <dgm:spPr/>
      <dgm:t>
        <a:bodyPr/>
        <a:lstStyle/>
        <a:p>
          <a:endParaRPr lang="en-GB"/>
        </a:p>
      </dgm:t>
    </dgm:pt>
    <dgm:pt modelId="{74099BDD-B929-4B7F-BA74-3793932445FC}" type="sibTrans" cxnId="{E4E629FD-6324-4D9B-B6EA-09C1B63939E5}">
      <dgm:prSet/>
      <dgm:spPr/>
      <dgm:t>
        <a:bodyPr/>
        <a:lstStyle/>
        <a:p>
          <a:endParaRPr lang="en-GB"/>
        </a:p>
      </dgm:t>
    </dgm:pt>
    <dgm:pt modelId="{16BD2412-73C6-4B3A-A39A-D44F74CFB312}">
      <dgm:prSet phldrT="[Text]" custT="1"/>
      <dgm:spPr>
        <a:ln>
          <a:solidFill>
            <a:srgbClr val="00B050"/>
          </a:solidFill>
        </a:ln>
      </dgm:spPr>
      <dgm:t>
        <a:bodyPr/>
        <a:lstStyle/>
        <a:p>
          <a:r>
            <a:rPr lang="fr-FR" sz="1800" noProof="0" dirty="0" smtClean="0">
              <a:solidFill>
                <a:srgbClr val="00B050"/>
              </a:solidFill>
              <a:latin typeface="+mj-lt"/>
            </a:rPr>
            <a:t>La loi 55 , adoption de l’Echange Automatique de Renseignements en matière fiscale; et promulgation par le Conseil des Ministres du décret d’application de ce standard.</a:t>
          </a:r>
          <a:endParaRPr lang="fr-FR" sz="1800" noProof="0" dirty="0">
            <a:solidFill>
              <a:srgbClr val="00B050"/>
            </a:solidFill>
            <a:latin typeface="+mj-lt"/>
          </a:endParaRPr>
        </a:p>
      </dgm:t>
    </dgm:pt>
    <dgm:pt modelId="{F06E12A4-4739-4F1B-8ADD-493D6336027E}" type="parTrans" cxnId="{79C34CAB-E14C-4693-8875-C5CB97DD05A7}">
      <dgm:prSet/>
      <dgm:spPr/>
      <dgm:t>
        <a:bodyPr/>
        <a:lstStyle/>
        <a:p>
          <a:endParaRPr lang="en-GB"/>
        </a:p>
      </dgm:t>
    </dgm:pt>
    <dgm:pt modelId="{C54E856B-244A-4CA0-80B4-E1BA297BC473}" type="sibTrans" cxnId="{79C34CAB-E14C-4693-8875-C5CB97DD05A7}">
      <dgm:prSet/>
      <dgm:spPr/>
      <dgm:t>
        <a:bodyPr/>
        <a:lstStyle/>
        <a:p>
          <a:endParaRPr lang="en-GB"/>
        </a:p>
      </dgm:t>
    </dgm:pt>
    <dgm:pt modelId="{79B40BF5-F56F-4BC3-9700-09E5A860FD90}">
      <dgm:prSet phldrT="[Text]" custT="1"/>
      <dgm:spPr>
        <a:solidFill>
          <a:srgbClr val="FF0000"/>
        </a:solidFill>
        <a:ln>
          <a:solidFill>
            <a:srgbClr val="FF0000"/>
          </a:solidFill>
        </a:ln>
      </dgm:spPr>
      <dgm:t>
        <a:bodyPr/>
        <a:lstStyle/>
        <a:p>
          <a:r>
            <a:rPr lang="en-GB" sz="1800" b="1" dirty="0" smtClean="0">
              <a:latin typeface="+mj-lt"/>
            </a:rPr>
            <a:t>Legislation </a:t>
          </a:r>
          <a:r>
            <a:rPr lang="en-GB" sz="1800" b="1" dirty="0" err="1" smtClean="0">
              <a:latin typeface="+mj-lt"/>
            </a:rPr>
            <a:t>domestique</a:t>
          </a:r>
          <a:r>
            <a:rPr lang="en-GB" sz="1800" b="1" dirty="0" smtClean="0">
              <a:latin typeface="+mj-lt"/>
            </a:rPr>
            <a:t>/ </a:t>
          </a:r>
          <a:r>
            <a:rPr lang="en-GB" sz="1800" b="1" dirty="0" err="1" smtClean="0">
              <a:latin typeface="+mj-lt"/>
            </a:rPr>
            <a:t>conseils</a:t>
          </a:r>
          <a:endParaRPr lang="en-GB" sz="1800" b="1" dirty="0">
            <a:latin typeface="+mj-lt"/>
          </a:endParaRPr>
        </a:p>
      </dgm:t>
    </dgm:pt>
    <dgm:pt modelId="{3DB88336-0692-4FBF-96CB-CEC35D5633C5}" type="parTrans" cxnId="{37B3193B-8EC6-4312-BE6E-784D31F0682A}">
      <dgm:prSet/>
      <dgm:spPr/>
      <dgm:t>
        <a:bodyPr/>
        <a:lstStyle/>
        <a:p>
          <a:endParaRPr lang="en-GB"/>
        </a:p>
      </dgm:t>
    </dgm:pt>
    <dgm:pt modelId="{D42CECE7-0F1D-4BDA-8B1F-99B65643714D}" type="sibTrans" cxnId="{37B3193B-8EC6-4312-BE6E-784D31F0682A}">
      <dgm:prSet/>
      <dgm:spPr/>
      <dgm:t>
        <a:bodyPr/>
        <a:lstStyle/>
        <a:p>
          <a:endParaRPr lang="en-GB"/>
        </a:p>
      </dgm:t>
    </dgm:pt>
    <dgm:pt modelId="{09538E26-E4E1-41DC-92EC-9B009D6C0E8A}">
      <dgm:prSet phldrT="[Text]" custT="1"/>
      <dgm:spPr>
        <a:ln>
          <a:solidFill>
            <a:srgbClr val="FF0000"/>
          </a:solidFill>
        </a:ln>
      </dgm:spPr>
      <dgm:t>
        <a:bodyPr/>
        <a:lstStyle/>
        <a:p>
          <a:r>
            <a:rPr lang="en-GB" sz="1800" dirty="0" smtClean="0">
              <a:solidFill>
                <a:srgbClr val="FF0000"/>
              </a:solidFill>
              <a:latin typeface="+mj-lt"/>
            </a:rPr>
            <a:t>Due diligence</a:t>
          </a:r>
          <a:endParaRPr lang="en-GB" sz="1800" dirty="0">
            <a:solidFill>
              <a:srgbClr val="FF0000"/>
            </a:solidFill>
            <a:latin typeface="+mj-lt"/>
          </a:endParaRPr>
        </a:p>
      </dgm:t>
    </dgm:pt>
    <dgm:pt modelId="{27C04834-3B11-4983-B573-4760A06F8691}" type="parTrans" cxnId="{DF1FB1AA-0BA7-4384-B06B-CE69E38EDCCD}">
      <dgm:prSet/>
      <dgm:spPr/>
      <dgm:t>
        <a:bodyPr/>
        <a:lstStyle/>
        <a:p>
          <a:endParaRPr lang="en-GB"/>
        </a:p>
      </dgm:t>
    </dgm:pt>
    <dgm:pt modelId="{48C0A7DD-4CE9-47FB-9D6B-6B03FEE2891B}" type="sibTrans" cxnId="{DF1FB1AA-0BA7-4384-B06B-CE69E38EDCCD}">
      <dgm:prSet/>
      <dgm:spPr/>
      <dgm:t>
        <a:bodyPr/>
        <a:lstStyle/>
        <a:p>
          <a:endParaRPr lang="en-GB"/>
        </a:p>
      </dgm:t>
    </dgm:pt>
    <dgm:pt modelId="{3DE66315-3B39-418A-8C46-685DB2BE2061}">
      <dgm:prSet phldrT="[Text]" custT="1"/>
      <dgm:spPr>
        <a:ln>
          <a:solidFill>
            <a:srgbClr val="FF0000"/>
          </a:solidFill>
        </a:ln>
      </dgm:spPr>
      <dgm:t>
        <a:bodyPr/>
        <a:lstStyle/>
        <a:p>
          <a:r>
            <a:rPr lang="en-US" sz="1800" dirty="0" smtClean="0">
              <a:solidFill>
                <a:srgbClr val="FF0000"/>
              </a:solidFill>
              <a:latin typeface="+mj-lt"/>
            </a:rPr>
            <a:t>Non-reporting FI list</a:t>
          </a:r>
          <a:endParaRPr lang="en-GB" sz="1800" dirty="0">
            <a:solidFill>
              <a:srgbClr val="FF0000"/>
            </a:solidFill>
            <a:latin typeface="+mj-lt"/>
          </a:endParaRPr>
        </a:p>
      </dgm:t>
    </dgm:pt>
    <dgm:pt modelId="{64755415-2B96-417C-80FB-6EB217DD42A5}" type="parTrans" cxnId="{FFC078F5-43B2-4208-A6FA-EC8421A3CC5F}">
      <dgm:prSet/>
      <dgm:spPr/>
      <dgm:t>
        <a:bodyPr/>
        <a:lstStyle/>
        <a:p>
          <a:endParaRPr lang="en-GB"/>
        </a:p>
      </dgm:t>
    </dgm:pt>
    <dgm:pt modelId="{56A8760C-7B98-455C-927C-FC2F0A1801D8}" type="sibTrans" cxnId="{FFC078F5-43B2-4208-A6FA-EC8421A3CC5F}">
      <dgm:prSet/>
      <dgm:spPr/>
      <dgm:t>
        <a:bodyPr/>
        <a:lstStyle/>
        <a:p>
          <a:endParaRPr lang="en-GB"/>
        </a:p>
      </dgm:t>
    </dgm:pt>
    <dgm:pt modelId="{A8FA99F5-9850-4E4E-819E-26C5A0038629}">
      <dgm:prSet phldrT="[Text]" custT="1"/>
      <dgm:spPr>
        <a:ln>
          <a:solidFill>
            <a:srgbClr val="FF0000"/>
          </a:solidFill>
        </a:ln>
      </dgm:spPr>
      <dgm:t>
        <a:bodyPr/>
        <a:lstStyle/>
        <a:p>
          <a:r>
            <a:rPr lang="en-US" sz="1800" dirty="0" smtClean="0">
              <a:solidFill>
                <a:srgbClr val="FF0000"/>
              </a:solidFill>
              <a:latin typeface="+mj-lt"/>
            </a:rPr>
            <a:t>Excluded Accounts list</a:t>
          </a:r>
          <a:endParaRPr lang="en-GB" sz="1800" dirty="0">
            <a:solidFill>
              <a:srgbClr val="FF0000"/>
            </a:solidFill>
            <a:latin typeface="+mj-lt"/>
          </a:endParaRPr>
        </a:p>
      </dgm:t>
    </dgm:pt>
    <dgm:pt modelId="{9E0A9B39-FA12-4C88-A437-8F925B555AF5}" type="parTrans" cxnId="{A0B24DE6-8BCD-4DC3-92EB-D8C31A51DFC3}">
      <dgm:prSet/>
      <dgm:spPr/>
      <dgm:t>
        <a:bodyPr/>
        <a:lstStyle/>
        <a:p>
          <a:endParaRPr lang="en-GB"/>
        </a:p>
      </dgm:t>
    </dgm:pt>
    <dgm:pt modelId="{2908CEE0-66E8-4BD4-9019-9249DC8290A5}" type="sibTrans" cxnId="{A0B24DE6-8BCD-4DC3-92EB-D8C31A51DFC3}">
      <dgm:prSet/>
      <dgm:spPr/>
      <dgm:t>
        <a:bodyPr/>
        <a:lstStyle/>
        <a:p>
          <a:endParaRPr lang="en-GB"/>
        </a:p>
      </dgm:t>
    </dgm:pt>
    <dgm:pt modelId="{31896144-D05E-46D5-AEDE-B5C3C7797538}">
      <dgm:prSet phldrT="[Text]" custT="1"/>
      <dgm:spPr>
        <a:ln>
          <a:solidFill>
            <a:srgbClr val="FF0000"/>
          </a:solidFill>
        </a:ln>
      </dgm:spPr>
      <dgm:t>
        <a:bodyPr/>
        <a:lstStyle/>
        <a:p>
          <a:r>
            <a:rPr lang="en-US" sz="1800" dirty="0" smtClean="0">
              <a:solidFill>
                <a:srgbClr val="FF0000"/>
              </a:solidFill>
              <a:latin typeface="+mj-lt"/>
            </a:rPr>
            <a:t>Effective implementation</a:t>
          </a:r>
          <a:endParaRPr lang="en-GB" sz="1800" dirty="0">
            <a:solidFill>
              <a:srgbClr val="FF0000"/>
            </a:solidFill>
            <a:latin typeface="+mj-lt"/>
          </a:endParaRPr>
        </a:p>
      </dgm:t>
    </dgm:pt>
    <dgm:pt modelId="{4B5C76B4-45D0-4ABD-B045-0EDDA22E429C}" type="parTrans" cxnId="{B98D382F-ED46-48C0-BBE1-064B64BDCC77}">
      <dgm:prSet/>
      <dgm:spPr/>
      <dgm:t>
        <a:bodyPr/>
        <a:lstStyle/>
        <a:p>
          <a:endParaRPr lang="en-GB"/>
        </a:p>
      </dgm:t>
    </dgm:pt>
    <dgm:pt modelId="{73AE58A6-6F6B-4645-AB6D-6029C61CA257}" type="sibTrans" cxnId="{B98D382F-ED46-48C0-BBE1-064B64BDCC77}">
      <dgm:prSet/>
      <dgm:spPr/>
      <dgm:t>
        <a:bodyPr/>
        <a:lstStyle/>
        <a:p>
          <a:endParaRPr lang="en-GB"/>
        </a:p>
      </dgm:t>
    </dgm:pt>
    <dgm:pt modelId="{8526A47A-4E72-4EF4-B230-59DA7A665DE1}" type="pres">
      <dgm:prSet presAssocID="{795F465F-34A3-480F-A9A3-A0D76BE490DF}" presName="linearFlow" presStyleCnt="0">
        <dgm:presLayoutVars>
          <dgm:dir/>
          <dgm:animLvl val="lvl"/>
          <dgm:resizeHandles val="exact"/>
        </dgm:presLayoutVars>
      </dgm:prSet>
      <dgm:spPr/>
      <dgm:t>
        <a:bodyPr/>
        <a:lstStyle/>
        <a:p>
          <a:endParaRPr lang="en-GB"/>
        </a:p>
      </dgm:t>
    </dgm:pt>
    <dgm:pt modelId="{F99DA904-577A-4E4B-B913-5FDAA215FDB9}" type="pres">
      <dgm:prSet presAssocID="{D140F1EE-7EE9-4EA0-9E66-B29CCE73147B}" presName="composite" presStyleCnt="0"/>
      <dgm:spPr/>
    </dgm:pt>
    <dgm:pt modelId="{43BFE5CE-19F8-4462-A415-84D1E5D5F18D}" type="pres">
      <dgm:prSet presAssocID="{D140F1EE-7EE9-4EA0-9E66-B29CCE73147B}" presName="parentText" presStyleLbl="alignNode1" presStyleIdx="0" presStyleCnt="3">
        <dgm:presLayoutVars>
          <dgm:chMax val="1"/>
          <dgm:bulletEnabled val="1"/>
        </dgm:presLayoutVars>
      </dgm:prSet>
      <dgm:spPr/>
      <dgm:t>
        <a:bodyPr/>
        <a:lstStyle/>
        <a:p>
          <a:endParaRPr lang="en-GB"/>
        </a:p>
      </dgm:t>
    </dgm:pt>
    <dgm:pt modelId="{051F7CDE-67AA-4322-9937-694E11FBA097}" type="pres">
      <dgm:prSet presAssocID="{D140F1EE-7EE9-4EA0-9E66-B29CCE73147B}" presName="descendantText" presStyleLbl="alignAcc1" presStyleIdx="0" presStyleCnt="3">
        <dgm:presLayoutVars>
          <dgm:bulletEnabled val="1"/>
        </dgm:presLayoutVars>
      </dgm:prSet>
      <dgm:spPr/>
      <dgm:t>
        <a:bodyPr/>
        <a:lstStyle/>
        <a:p>
          <a:endParaRPr lang="en-GB"/>
        </a:p>
      </dgm:t>
    </dgm:pt>
    <dgm:pt modelId="{B282D901-EAE7-4A38-8EE6-28D5E949B43B}" type="pres">
      <dgm:prSet presAssocID="{11175D59-DAA0-4A2E-BC19-9B37547E3027}" presName="sp" presStyleCnt="0"/>
      <dgm:spPr/>
    </dgm:pt>
    <dgm:pt modelId="{26F6319F-040F-426E-AFFA-9DDFA3059A3F}" type="pres">
      <dgm:prSet presAssocID="{54CB38FF-4008-46EF-A58E-936EE60ACED1}" presName="composite" presStyleCnt="0"/>
      <dgm:spPr/>
    </dgm:pt>
    <dgm:pt modelId="{417CE8E1-213B-4B75-A86E-54E150AD427C}" type="pres">
      <dgm:prSet presAssocID="{54CB38FF-4008-46EF-A58E-936EE60ACED1}" presName="parentText" presStyleLbl="alignNode1" presStyleIdx="1" presStyleCnt="3">
        <dgm:presLayoutVars>
          <dgm:chMax val="1"/>
          <dgm:bulletEnabled val="1"/>
        </dgm:presLayoutVars>
      </dgm:prSet>
      <dgm:spPr/>
      <dgm:t>
        <a:bodyPr/>
        <a:lstStyle/>
        <a:p>
          <a:endParaRPr lang="en-GB"/>
        </a:p>
      </dgm:t>
    </dgm:pt>
    <dgm:pt modelId="{883ACC7D-7870-4D90-8FFE-C01893852BD7}" type="pres">
      <dgm:prSet presAssocID="{54CB38FF-4008-46EF-A58E-936EE60ACED1}" presName="descendantText" presStyleLbl="alignAcc1" presStyleIdx="1" presStyleCnt="3" custLinFactNeighborX="1421" custLinFactNeighborY="3022">
        <dgm:presLayoutVars>
          <dgm:bulletEnabled val="1"/>
        </dgm:presLayoutVars>
      </dgm:prSet>
      <dgm:spPr/>
      <dgm:t>
        <a:bodyPr/>
        <a:lstStyle/>
        <a:p>
          <a:endParaRPr lang="en-GB"/>
        </a:p>
      </dgm:t>
    </dgm:pt>
    <dgm:pt modelId="{B30675BA-DC7D-47E7-8047-2669D6820ACF}" type="pres">
      <dgm:prSet presAssocID="{74099BDD-B929-4B7F-BA74-3793932445FC}" presName="sp" presStyleCnt="0"/>
      <dgm:spPr/>
    </dgm:pt>
    <dgm:pt modelId="{960AAD45-7279-40B3-B5CF-5C6FCE46422A}" type="pres">
      <dgm:prSet presAssocID="{79B40BF5-F56F-4BC3-9700-09E5A860FD90}" presName="composite" presStyleCnt="0"/>
      <dgm:spPr/>
    </dgm:pt>
    <dgm:pt modelId="{1F59A1AF-AB51-4C61-8001-72665EC44A5F}" type="pres">
      <dgm:prSet presAssocID="{79B40BF5-F56F-4BC3-9700-09E5A860FD90}" presName="parentText" presStyleLbl="alignNode1" presStyleIdx="2" presStyleCnt="3">
        <dgm:presLayoutVars>
          <dgm:chMax val="1"/>
          <dgm:bulletEnabled val="1"/>
        </dgm:presLayoutVars>
      </dgm:prSet>
      <dgm:spPr/>
      <dgm:t>
        <a:bodyPr/>
        <a:lstStyle/>
        <a:p>
          <a:endParaRPr lang="en-GB"/>
        </a:p>
      </dgm:t>
    </dgm:pt>
    <dgm:pt modelId="{57A3F5A2-949F-4EBE-B0BA-1A2284031426}" type="pres">
      <dgm:prSet presAssocID="{79B40BF5-F56F-4BC3-9700-09E5A860FD90}" presName="descendantText" presStyleLbl="alignAcc1" presStyleIdx="2" presStyleCnt="3" custScaleY="98665" custLinFactNeighborX="-899" custLinFactNeighborY="-1">
        <dgm:presLayoutVars>
          <dgm:bulletEnabled val="1"/>
        </dgm:presLayoutVars>
      </dgm:prSet>
      <dgm:spPr/>
      <dgm:t>
        <a:bodyPr/>
        <a:lstStyle/>
        <a:p>
          <a:endParaRPr lang="en-GB"/>
        </a:p>
      </dgm:t>
    </dgm:pt>
  </dgm:ptLst>
  <dgm:cxnLst>
    <dgm:cxn modelId="{A06B0C91-1E67-406C-8DC0-2AA88AECAD78}" type="presOf" srcId="{79B40BF5-F56F-4BC3-9700-09E5A860FD90}" destId="{1F59A1AF-AB51-4C61-8001-72665EC44A5F}" srcOrd="0" destOrd="0" presId="urn:microsoft.com/office/officeart/2005/8/layout/chevron2"/>
    <dgm:cxn modelId="{E645494D-4500-4955-B7E5-9D02450C33A6}" type="presOf" srcId="{A8FA99F5-9850-4E4E-819E-26C5A0038629}" destId="{57A3F5A2-949F-4EBE-B0BA-1A2284031426}" srcOrd="0" destOrd="2" presId="urn:microsoft.com/office/officeart/2005/8/layout/chevron2"/>
    <dgm:cxn modelId="{9E1DCB33-7700-430A-971E-7AF560C7BA3F}" type="presOf" srcId="{795F465F-34A3-480F-A9A3-A0D76BE490DF}" destId="{8526A47A-4E72-4EF4-B230-59DA7A665DE1}" srcOrd="0" destOrd="0" presId="urn:microsoft.com/office/officeart/2005/8/layout/chevron2"/>
    <dgm:cxn modelId="{79C34CAB-E14C-4693-8875-C5CB97DD05A7}" srcId="{54CB38FF-4008-46EF-A58E-936EE60ACED1}" destId="{16BD2412-73C6-4B3A-A39A-D44F74CFB312}" srcOrd="0" destOrd="0" parTransId="{F06E12A4-4739-4F1B-8ADD-493D6336027E}" sibTransId="{C54E856B-244A-4CA0-80B4-E1BA297BC473}"/>
    <dgm:cxn modelId="{0E4F4F02-ED0D-44BD-95D2-1EA6C88F0BB4}" type="presOf" srcId="{5CF7143C-E6EE-4AB9-9D77-2FC2E5C550CE}" destId="{051F7CDE-67AA-4322-9937-694E11FBA097}" srcOrd="0" destOrd="0" presId="urn:microsoft.com/office/officeart/2005/8/layout/chevron2"/>
    <dgm:cxn modelId="{DF1FB1AA-0BA7-4384-B06B-CE69E38EDCCD}" srcId="{79B40BF5-F56F-4BC3-9700-09E5A860FD90}" destId="{09538E26-E4E1-41DC-92EC-9B009D6C0E8A}" srcOrd="0" destOrd="0" parTransId="{27C04834-3B11-4983-B573-4760A06F8691}" sibTransId="{48C0A7DD-4CE9-47FB-9D6B-6B03FEE2891B}"/>
    <dgm:cxn modelId="{B98D382F-ED46-48C0-BBE1-064B64BDCC77}" srcId="{79B40BF5-F56F-4BC3-9700-09E5A860FD90}" destId="{31896144-D05E-46D5-AEDE-B5C3C7797538}" srcOrd="3" destOrd="0" parTransId="{4B5C76B4-45D0-4ABD-B045-0EDDA22E429C}" sibTransId="{73AE58A6-6F6B-4645-AB6D-6029C61CA257}"/>
    <dgm:cxn modelId="{227D59B0-4696-4FDD-B711-725F32B08815}" type="presOf" srcId="{16BD2412-73C6-4B3A-A39A-D44F74CFB312}" destId="{883ACC7D-7870-4D90-8FFE-C01893852BD7}" srcOrd="0" destOrd="0" presId="urn:microsoft.com/office/officeart/2005/8/layout/chevron2"/>
    <dgm:cxn modelId="{E7650663-6FE9-486A-A690-4011332324E6}" srcId="{795F465F-34A3-480F-A9A3-A0D76BE490DF}" destId="{D140F1EE-7EE9-4EA0-9E66-B29CCE73147B}" srcOrd="0" destOrd="0" parTransId="{CB937491-334F-4E26-B662-495A79B53F16}" sibTransId="{11175D59-DAA0-4A2E-BC19-9B37547E3027}"/>
    <dgm:cxn modelId="{FFC078F5-43B2-4208-A6FA-EC8421A3CC5F}" srcId="{79B40BF5-F56F-4BC3-9700-09E5A860FD90}" destId="{3DE66315-3B39-418A-8C46-685DB2BE2061}" srcOrd="1" destOrd="0" parTransId="{64755415-2B96-417C-80FB-6EB217DD42A5}" sibTransId="{56A8760C-7B98-455C-927C-FC2F0A1801D8}"/>
    <dgm:cxn modelId="{A0B24DE6-8BCD-4DC3-92EB-D8C31A51DFC3}" srcId="{79B40BF5-F56F-4BC3-9700-09E5A860FD90}" destId="{A8FA99F5-9850-4E4E-819E-26C5A0038629}" srcOrd="2" destOrd="0" parTransId="{9E0A9B39-FA12-4C88-A437-8F925B555AF5}" sibTransId="{2908CEE0-66E8-4BD4-9019-9249DC8290A5}"/>
    <dgm:cxn modelId="{3916904F-3B18-4E80-AAFA-FFB27EF0EE54}" type="presOf" srcId="{3DE66315-3B39-418A-8C46-685DB2BE2061}" destId="{57A3F5A2-949F-4EBE-B0BA-1A2284031426}" srcOrd="0" destOrd="1" presId="urn:microsoft.com/office/officeart/2005/8/layout/chevron2"/>
    <dgm:cxn modelId="{37B3193B-8EC6-4312-BE6E-784D31F0682A}" srcId="{795F465F-34A3-480F-A9A3-A0D76BE490DF}" destId="{79B40BF5-F56F-4BC3-9700-09E5A860FD90}" srcOrd="2" destOrd="0" parTransId="{3DB88336-0692-4FBF-96CB-CEC35D5633C5}" sibTransId="{D42CECE7-0F1D-4BDA-8B1F-99B65643714D}"/>
    <dgm:cxn modelId="{325F4DFA-4904-4D01-9E6B-F783497D26E4}" type="presOf" srcId="{54CB38FF-4008-46EF-A58E-936EE60ACED1}" destId="{417CE8E1-213B-4B75-A86E-54E150AD427C}" srcOrd="0" destOrd="0" presId="urn:microsoft.com/office/officeart/2005/8/layout/chevron2"/>
    <dgm:cxn modelId="{118FBF18-7265-4458-8494-33132EDC6171}" type="presOf" srcId="{D140F1EE-7EE9-4EA0-9E66-B29CCE73147B}" destId="{43BFE5CE-19F8-4462-A415-84D1E5D5F18D}" srcOrd="0" destOrd="0" presId="urn:microsoft.com/office/officeart/2005/8/layout/chevron2"/>
    <dgm:cxn modelId="{92AEA3BE-A48D-4FD9-84F5-4EC9D3CB8174}" srcId="{D140F1EE-7EE9-4EA0-9E66-B29CCE73147B}" destId="{5CF7143C-E6EE-4AB9-9D77-2FC2E5C550CE}" srcOrd="0" destOrd="0" parTransId="{C1594A32-20A5-41E4-B9AB-9E097FC1342A}" sibTransId="{191026D9-BE12-4957-9E61-C048CECA6391}"/>
    <dgm:cxn modelId="{5DE228D7-84D6-4717-B26B-2B2D872DDCAF}" type="presOf" srcId="{8CF32C52-18C7-4B84-92A7-CF566BD8CB17}" destId="{051F7CDE-67AA-4322-9937-694E11FBA097}" srcOrd="0" destOrd="1" presId="urn:microsoft.com/office/officeart/2005/8/layout/chevron2"/>
    <dgm:cxn modelId="{D36F66EF-453B-4E7A-AC46-713AB31490F7}" type="presOf" srcId="{31896144-D05E-46D5-AEDE-B5C3C7797538}" destId="{57A3F5A2-949F-4EBE-B0BA-1A2284031426}" srcOrd="0" destOrd="3" presId="urn:microsoft.com/office/officeart/2005/8/layout/chevron2"/>
    <dgm:cxn modelId="{EAEAB6B2-C5C7-4C18-B60D-00C75A1BC177}" srcId="{D140F1EE-7EE9-4EA0-9E66-B29CCE73147B}" destId="{8CF32C52-18C7-4B84-92A7-CF566BD8CB17}" srcOrd="1" destOrd="0" parTransId="{C9F7A5AB-1A58-47DB-94E0-2943FDFA9838}" sibTransId="{D259636A-0EFC-4327-8F54-B1A825F4083C}"/>
    <dgm:cxn modelId="{E4E629FD-6324-4D9B-B6EA-09C1B63939E5}" srcId="{795F465F-34A3-480F-A9A3-A0D76BE490DF}" destId="{54CB38FF-4008-46EF-A58E-936EE60ACED1}" srcOrd="1" destOrd="0" parTransId="{CB195673-8CBD-4922-9FAF-879D525EE452}" sibTransId="{74099BDD-B929-4B7F-BA74-3793932445FC}"/>
    <dgm:cxn modelId="{92634F44-824E-48D3-8F4D-E0BFC7CD101F}" type="presOf" srcId="{09538E26-E4E1-41DC-92EC-9B009D6C0E8A}" destId="{57A3F5A2-949F-4EBE-B0BA-1A2284031426}" srcOrd="0" destOrd="0" presId="urn:microsoft.com/office/officeart/2005/8/layout/chevron2"/>
    <dgm:cxn modelId="{09C9D128-F284-4BCC-A82A-0E4F93994E3D}" type="presParOf" srcId="{8526A47A-4E72-4EF4-B230-59DA7A665DE1}" destId="{F99DA904-577A-4E4B-B913-5FDAA215FDB9}" srcOrd="0" destOrd="0" presId="urn:microsoft.com/office/officeart/2005/8/layout/chevron2"/>
    <dgm:cxn modelId="{A2130902-6ECA-4A6D-B42D-139F61A049EC}" type="presParOf" srcId="{F99DA904-577A-4E4B-B913-5FDAA215FDB9}" destId="{43BFE5CE-19F8-4462-A415-84D1E5D5F18D}" srcOrd="0" destOrd="0" presId="urn:microsoft.com/office/officeart/2005/8/layout/chevron2"/>
    <dgm:cxn modelId="{35B94761-3072-40A4-821E-9A6F08C74B78}" type="presParOf" srcId="{F99DA904-577A-4E4B-B913-5FDAA215FDB9}" destId="{051F7CDE-67AA-4322-9937-694E11FBA097}" srcOrd="1" destOrd="0" presId="urn:microsoft.com/office/officeart/2005/8/layout/chevron2"/>
    <dgm:cxn modelId="{01365253-6195-40F2-9C64-1E7671776D30}" type="presParOf" srcId="{8526A47A-4E72-4EF4-B230-59DA7A665DE1}" destId="{B282D901-EAE7-4A38-8EE6-28D5E949B43B}" srcOrd="1" destOrd="0" presId="urn:microsoft.com/office/officeart/2005/8/layout/chevron2"/>
    <dgm:cxn modelId="{8A7ED410-823C-4052-B866-54D4AD9C06CA}" type="presParOf" srcId="{8526A47A-4E72-4EF4-B230-59DA7A665DE1}" destId="{26F6319F-040F-426E-AFFA-9DDFA3059A3F}" srcOrd="2" destOrd="0" presId="urn:microsoft.com/office/officeart/2005/8/layout/chevron2"/>
    <dgm:cxn modelId="{128388E7-7776-42FA-BAA7-44E2F6670E8D}" type="presParOf" srcId="{26F6319F-040F-426E-AFFA-9DDFA3059A3F}" destId="{417CE8E1-213B-4B75-A86E-54E150AD427C}" srcOrd="0" destOrd="0" presId="urn:microsoft.com/office/officeart/2005/8/layout/chevron2"/>
    <dgm:cxn modelId="{C232CA73-2032-46F0-A2B6-77486B7DDC8A}" type="presParOf" srcId="{26F6319F-040F-426E-AFFA-9DDFA3059A3F}" destId="{883ACC7D-7870-4D90-8FFE-C01893852BD7}" srcOrd="1" destOrd="0" presId="urn:microsoft.com/office/officeart/2005/8/layout/chevron2"/>
    <dgm:cxn modelId="{1B7782A5-B988-4ABA-ABC8-BE7379D67365}" type="presParOf" srcId="{8526A47A-4E72-4EF4-B230-59DA7A665DE1}" destId="{B30675BA-DC7D-47E7-8047-2669D6820ACF}" srcOrd="3" destOrd="0" presId="urn:microsoft.com/office/officeart/2005/8/layout/chevron2"/>
    <dgm:cxn modelId="{BDB33BC0-3994-4AE7-96C9-30F6F0F36365}" type="presParOf" srcId="{8526A47A-4E72-4EF4-B230-59DA7A665DE1}" destId="{960AAD45-7279-40B3-B5CF-5C6FCE46422A}" srcOrd="4" destOrd="0" presId="urn:microsoft.com/office/officeart/2005/8/layout/chevron2"/>
    <dgm:cxn modelId="{A3C3618D-68B1-41F1-889E-1E1BF12FDEA5}" type="presParOf" srcId="{960AAD45-7279-40B3-B5CF-5C6FCE46422A}" destId="{1F59A1AF-AB51-4C61-8001-72665EC44A5F}" srcOrd="0" destOrd="0" presId="urn:microsoft.com/office/officeart/2005/8/layout/chevron2"/>
    <dgm:cxn modelId="{896BB236-C733-44FF-86A8-2C3584097822}" type="presParOf" srcId="{960AAD45-7279-40B3-B5CF-5C6FCE46422A}" destId="{57A3F5A2-949F-4EBE-B0BA-1A228403142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C09434-1072-49D8-9ECA-86A89EEB9D85}" type="doc">
      <dgm:prSet loTypeId="urn:microsoft.com/office/officeart/2005/8/layout/funnel1" loCatId="relationship" qsTypeId="urn:microsoft.com/office/officeart/2005/8/quickstyle/simple1" qsCatId="simple" csTypeId="urn:microsoft.com/office/officeart/2005/8/colors/colorful4" csCatId="colorful" phldr="1"/>
      <dgm:spPr/>
      <dgm:t>
        <a:bodyPr/>
        <a:lstStyle/>
        <a:p>
          <a:endParaRPr lang="en-GB"/>
        </a:p>
      </dgm:t>
    </dgm:pt>
    <dgm:pt modelId="{56E436A9-F1E0-41EF-816B-3A5923650560}">
      <dgm:prSet phldrT="[Text]" custT="1"/>
      <dgm:spPr/>
      <dgm:t>
        <a:bodyPr/>
        <a:lstStyle/>
        <a:p>
          <a:r>
            <a:rPr lang="en-GB" sz="1800" b="1" dirty="0" smtClean="0">
              <a:latin typeface="+mj-lt"/>
            </a:rPr>
            <a:t>Easiness</a:t>
          </a:r>
          <a:endParaRPr lang="en-GB" sz="1500" b="1" dirty="0">
            <a:latin typeface="+mj-lt"/>
          </a:endParaRPr>
        </a:p>
      </dgm:t>
    </dgm:pt>
    <dgm:pt modelId="{F7086365-A214-4A33-869C-C794CBB8BE7B}" type="parTrans" cxnId="{3C8FE29C-535C-4E63-B3EB-B7E76E380962}">
      <dgm:prSet/>
      <dgm:spPr/>
      <dgm:t>
        <a:bodyPr/>
        <a:lstStyle/>
        <a:p>
          <a:endParaRPr lang="en-GB"/>
        </a:p>
      </dgm:t>
    </dgm:pt>
    <dgm:pt modelId="{CBFC06C6-9EFC-47CF-81A2-E5CEB3CF464A}" type="sibTrans" cxnId="{3C8FE29C-535C-4E63-B3EB-B7E76E380962}">
      <dgm:prSet/>
      <dgm:spPr/>
      <dgm:t>
        <a:bodyPr/>
        <a:lstStyle/>
        <a:p>
          <a:endParaRPr lang="en-GB"/>
        </a:p>
      </dgm:t>
    </dgm:pt>
    <dgm:pt modelId="{870B38DB-737A-4403-BBB6-9CCBE3649643}">
      <dgm:prSet phldrT="[Text]" custT="1"/>
      <dgm:spPr/>
      <dgm:t>
        <a:bodyPr/>
        <a:lstStyle/>
        <a:p>
          <a:r>
            <a:rPr lang="en-GB" sz="1800" b="1" dirty="0" smtClean="0">
              <a:latin typeface="+mj-lt"/>
            </a:rPr>
            <a:t>Swiftness</a:t>
          </a:r>
          <a:endParaRPr lang="en-GB" sz="1300" b="1" dirty="0">
            <a:latin typeface="+mj-lt"/>
          </a:endParaRPr>
        </a:p>
      </dgm:t>
    </dgm:pt>
    <dgm:pt modelId="{6D53DA69-B508-4C39-B2CA-C9C24322EE2E}" type="parTrans" cxnId="{931FBACF-97EB-4331-8227-A25A87F11A2D}">
      <dgm:prSet/>
      <dgm:spPr/>
      <dgm:t>
        <a:bodyPr/>
        <a:lstStyle/>
        <a:p>
          <a:endParaRPr lang="en-GB"/>
        </a:p>
      </dgm:t>
    </dgm:pt>
    <dgm:pt modelId="{D5D1F549-B89E-4709-B177-04A18B306157}" type="sibTrans" cxnId="{931FBACF-97EB-4331-8227-A25A87F11A2D}">
      <dgm:prSet/>
      <dgm:spPr/>
      <dgm:t>
        <a:bodyPr/>
        <a:lstStyle/>
        <a:p>
          <a:endParaRPr lang="en-GB"/>
        </a:p>
      </dgm:t>
    </dgm:pt>
    <dgm:pt modelId="{20F5DB12-AA53-4E07-954A-5E18F7640E55}">
      <dgm:prSet phldrT="[Text]" custT="1"/>
      <dgm:spPr/>
      <dgm:t>
        <a:bodyPr/>
        <a:lstStyle/>
        <a:p>
          <a:r>
            <a:rPr lang="en-GB" sz="1600" b="1" dirty="0" smtClean="0">
              <a:latin typeface="+mj-lt"/>
            </a:rPr>
            <a:t>Consistency</a:t>
          </a:r>
          <a:endParaRPr lang="en-GB" sz="1600" b="1" dirty="0">
            <a:latin typeface="+mj-lt"/>
          </a:endParaRPr>
        </a:p>
      </dgm:t>
    </dgm:pt>
    <dgm:pt modelId="{E782C6DF-1BC1-432B-9861-3A261EBD225B}" type="parTrans" cxnId="{8A4ECA16-3B92-4AB2-A3CE-B99A9E50EC12}">
      <dgm:prSet/>
      <dgm:spPr/>
      <dgm:t>
        <a:bodyPr/>
        <a:lstStyle/>
        <a:p>
          <a:endParaRPr lang="en-GB"/>
        </a:p>
      </dgm:t>
    </dgm:pt>
    <dgm:pt modelId="{A70D9FC0-7C77-40E5-9751-C636CE100C2F}" type="sibTrans" cxnId="{8A4ECA16-3B92-4AB2-A3CE-B99A9E50EC12}">
      <dgm:prSet/>
      <dgm:spPr/>
      <dgm:t>
        <a:bodyPr/>
        <a:lstStyle/>
        <a:p>
          <a:endParaRPr lang="en-GB"/>
        </a:p>
      </dgm:t>
    </dgm:pt>
    <dgm:pt modelId="{4EFD4351-F91D-408D-98BB-2DC85A2B859F}">
      <dgm:prSet phldrT="[Text]" custT="1"/>
      <dgm:spPr/>
      <dgm:t>
        <a:bodyPr/>
        <a:lstStyle/>
        <a:p>
          <a:r>
            <a:rPr lang="en-GB" sz="1800" dirty="0" smtClean="0">
              <a:solidFill>
                <a:srgbClr val="002060"/>
              </a:solidFill>
              <a:latin typeface="+mj-lt"/>
            </a:rPr>
            <a:t>87 pays </a:t>
          </a:r>
          <a:r>
            <a:rPr lang="en-GB" sz="1800" dirty="0" err="1" smtClean="0">
              <a:solidFill>
                <a:srgbClr val="002060"/>
              </a:solidFill>
              <a:latin typeface="+mj-lt"/>
            </a:rPr>
            <a:t>parmi</a:t>
          </a:r>
          <a:r>
            <a:rPr lang="en-GB" sz="1800" dirty="0" smtClean="0">
              <a:solidFill>
                <a:srgbClr val="002060"/>
              </a:solidFill>
              <a:latin typeface="+mj-lt"/>
            </a:rPr>
            <a:t> les 101 </a:t>
          </a:r>
          <a:r>
            <a:rPr lang="en-GB" sz="1800" dirty="0" err="1" smtClean="0">
              <a:solidFill>
                <a:srgbClr val="002060"/>
              </a:solidFill>
              <a:latin typeface="+mj-lt"/>
            </a:rPr>
            <a:t>ont</a:t>
          </a:r>
          <a:r>
            <a:rPr lang="en-GB" sz="1800" dirty="0" smtClean="0">
              <a:solidFill>
                <a:srgbClr val="002060"/>
              </a:solidFill>
              <a:latin typeface="+mj-lt"/>
            </a:rPr>
            <a:t> déjà </a:t>
          </a:r>
          <a:r>
            <a:rPr lang="en-GB" sz="1800" dirty="0" err="1" smtClean="0">
              <a:solidFill>
                <a:srgbClr val="002060"/>
              </a:solidFill>
              <a:latin typeface="+mj-lt"/>
            </a:rPr>
            <a:t>signé</a:t>
          </a:r>
          <a:r>
            <a:rPr lang="en-GB" sz="1800" dirty="0" smtClean="0">
              <a:solidFill>
                <a:srgbClr val="002060"/>
              </a:solidFill>
              <a:latin typeface="+mj-lt"/>
            </a:rPr>
            <a:t> la MCAA</a:t>
          </a:r>
          <a:endParaRPr lang="en-GB" sz="1800" dirty="0">
            <a:solidFill>
              <a:srgbClr val="002060"/>
            </a:solidFill>
            <a:latin typeface="+mj-lt"/>
          </a:endParaRPr>
        </a:p>
      </dgm:t>
    </dgm:pt>
    <dgm:pt modelId="{6BAD2B1D-9ABA-43B8-862F-19379AC2B7FC}" type="sibTrans" cxnId="{75BEFBDF-4D4C-4940-8A39-990DC0DCA201}">
      <dgm:prSet/>
      <dgm:spPr/>
      <dgm:t>
        <a:bodyPr/>
        <a:lstStyle/>
        <a:p>
          <a:endParaRPr lang="en-GB"/>
        </a:p>
      </dgm:t>
    </dgm:pt>
    <dgm:pt modelId="{AB2B1A4A-E67D-472D-BB60-8FABC07A4693}" type="parTrans" cxnId="{75BEFBDF-4D4C-4940-8A39-990DC0DCA201}">
      <dgm:prSet/>
      <dgm:spPr/>
      <dgm:t>
        <a:bodyPr/>
        <a:lstStyle/>
        <a:p>
          <a:endParaRPr lang="en-GB"/>
        </a:p>
      </dgm:t>
    </dgm:pt>
    <dgm:pt modelId="{557F9059-3D01-4260-AB3E-9C8A009E557D}" type="pres">
      <dgm:prSet presAssocID="{0BC09434-1072-49D8-9ECA-86A89EEB9D85}" presName="Name0" presStyleCnt="0">
        <dgm:presLayoutVars>
          <dgm:chMax val="4"/>
          <dgm:resizeHandles val="exact"/>
        </dgm:presLayoutVars>
      </dgm:prSet>
      <dgm:spPr/>
      <dgm:t>
        <a:bodyPr/>
        <a:lstStyle/>
        <a:p>
          <a:endParaRPr lang="en-GB"/>
        </a:p>
      </dgm:t>
    </dgm:pt>
    <dgm:pt modelId="{5347F189-A99A-413F-A901-69265941AF50}" type="pres">
      <dgm:prSet presAssocID="{0BC09434-1072-49D8-9ECA-86A89EEB9D85}" presName="ellipse" presStyleLbl="trBgShp" presStyleIdx="0" presStyleCnt="1" custLinFactNeighborY="52576"/>
      <dgm:spPr/>
    </dgm:pt>
    <dgm:pt modelId="{60D44FEA-8FF4-45B7-B21E-02B262B07D4C}" type="pres">
      <dgm:prSet presAssocID="{0BC09434-1072-49D8-9ECA-86A89EEB9D85}" presName="arrow1" presStyleLbl="fgShp" presStyleIdx="0" presStyleCnt="1" custLinFactNeighborX="28491" custLinFactNeighborY="91589"/>
      <dgm:spPr/>
    </dgm:pt>
    <dgm:pt modelId="{26A6E460-BDCF-4DFF-B59D-A7A956DAB7C2}" type="pres">
      <dgm:prSet presAssocID="{0BC09434-1072-49D8-9ECA-86A89EEB9D85}" presName="rectangle" presStyleLbl="revTx" presStyleIdx="0" presStyleCnt="1" custScaleX="152632" custScaleY="65834" custLinFactNeighborY="21042">
        <dgm:presLayoutVars>
          <dgm:bulletEnabled val="1"/>
        </dgm:presLayoutVars>
      </dgm:prSet>
      <dgm:spPr/>
      <dgm:t>
        <a:bodyPr/>
        <a:lstStyle/>
        <a:p>
          <a:endParaRPr lang="en-GB"/>
        </a:p>
      </dgm:t>
    </dgm:pt>
    <dgm:pt modelId="{EF4C6C69-4852-4667-8541-A297309E27F9}" type="pres">
      <dgm:prSet presAssocID="{870B38DB-737A-4403-BBB6-9CCBE3649643}" presName="item1" presStyleLbl="node1" presStyleIdx="0" presStyleCnt="3" custScaleX="152211" custScaleY="125591" custLinFactNeighborY="20747">
        <dgm:presLayoutVars>
          <dgm:bulletEnabled val="1"/>
        </dgm:presLayoutVars>
      </dgm:prSet>
      <dgm:spPr/>
      <dgm:t>
        <a:bodyPr/>
        <a:lstStyle/>
        <a:p>
          <a:endParaRPr lang="en-GB"/>
        </a:p>
      </dgm:t>
    </dgm:pt>
    <dgm:pt modelId="{B85B6285-0ACA-48CA-90BC-42522A0CA50F}" type="pres">
      <dgm:prSet presAssocID="{20F5DB12-AA53-4E07-954A-5E18F7640E55}" presName="item2" presStyleLbl="node1" presStyleIdx="1" presStyleCnt="3" custScaleX="125998" custScaleY="117347" custLinFactNeighborX="1" custLinFactNeighborY="20747">
        <dgm:presLayoutVars>
          <dgm:bulletEnabled val="1"/>
        </dgm:presLayoutVars>
      </dgm:prSet>
      <dgm:spPr/>
      <dgm:t>
        <a:bodyPr/>
        <a:lstStyle/>
        <a:p>
          <a:endParaRPr lang="en-GB"/>
        </a:p>
      </dgm:t>
    </dgm:pt>
    <dgm:pt modelId="{0261F48F-3F1E-41A4-BEBB-A6146A53C81C}" type="pres">
      <dgm:prSet presAssocID="{4EFD4351-F91D-408D-98BB-2DC85A2B859F}" presName="item3" presStyleLbl="node1" presStyleIdx="2" presStyleCnt="3" custScaleX="125742" custLinFactNeighborX="1" custLinFactNeighborY="20747">
        <dgm:presLayoutVars>
          <dgm:bulletEnabled val="1"/>
        </dgm:presLayoutVars>
      </dgm:prSet>
      <dgm:spPr/>
      <dgm:t>
        <a:bodyPr/>
        <a:lstStyle/>
        <a:p>
          <a:endParaRPr lang="en-GB"/>
        </a:p>
      </dgm:t>
    </dgm:pt>
    <dgm:pt modelId="{C7EF5E1F-4F18-46A1-8B4A-332B6B11C061}" type="pres">
      <dgm:prSet presAssocID="{0BC09434-1072-49D8-9ECA-86A89EEB9D85}" presName="funnel" presStyleLbl="trAlignAcc1" presStyleIdx="0" presStyleCnt="1" custScaleX="104762" custScaleY="95927" custLinFactNeighborX="3809" custLinFactNeighborY="16106"/>
      <dgm:spPr/>
      <dgm:t>
        <a:bodyPr/>
        <a:lstStyle/>
        <a:p>
          <a:pPr rtl="1"/>
          <a:endParaRPr lang="ar-LB"/>
        </a:p>
      </dgm:t>
    </dgm:pt>
  </dgm:ptLst>
  <dgm:cxnLst>
    <dgm:cxn modelId="{3C8FE29C-535C-4E63-B3EB-B7E76E380962}" srcId="{0BC09434-1072-49D8-9ECA-86A89EEB9D85}" destId="{56E436A9-F1E0-41EF-816B-3A5923650560}" srcOrd="0" destOrd="0" parTransId="{F7086365-A214-4A33-869C-C794CBB8BE7B}" sibTransId="{CBFC06C6-9EFC-47CF-81A2-E5CEB3CF464A}"/>
    <dgm:cxn modelId="{8E368B11-6D23-4C64-837C-1BB751E2E371}" type="presOf" srcId="{20F5DB12-AA53-4E07-954A-5E18F7640E55}" destId="{EF4C6C69-4852-4667-8541-A297309E27F9}" srcOrd="0" destOrd="0" presId="urn:microsoft.com/office/officeart/2005/8/layout/funnel1"/>
    <dgm:cxn modelId="{931FBACF-97EB-4331-8227-A25A87F11A2D}" srcId="{0BC09434-1072-49D8-9ECA-86A89EEB9D85}" destId="{870B38DB-737A-4403-BBB6-9CCBE3649643}" srcOrd="1" destOrd="0" parTransId="{6D53DA69-B508-4C39-B2CA-C9C24322EE2E}" sibTransId="{D5D1F549-B89E-4709-B177-04A18B306157}"/>
    <dgm:cxn modelId="{4647FFA6-71DE-41C5-B6C8-1B747AFD24DE}" type="presOf" srcId="{4EFD4351-F91D-408D-98BB-2DC85A2B859F}" destId="{26A6E460-BDCF-4DFF-B59D-A7A956DAB7C2}" srcOrd="0" destOrd="0" presId="urn:microsoft.com/office/officeart/2005/8/layout/funnel1"/>
    <dgm:cxn modelId="{8A4ECA16-3B92-4AB2-A3CE-B99A9E50EC12}" srcId="{0BC09434-1072-49D8-9ECA-86A89EEB9D85}" destId="{20F5DB12-AA53-4E07-954A-5E18F7640E55}" srcOrd="2" destOrd="0" parTransId="{E782C6DF-1BC1-432B-9861-3A261EBD225B}" sibTransId="{A70D9FC0-7C77-40E5-9751-C636CE100C2F}"/>
    <dgm:cxn modelId="{7C559A78-4BCE-4386-B3B5-E7BA54ED1991}" type="presOf" srcId="{870B38DB-737A-4403-BBB6-9CCBE3649643}" destId="{B85B6285-0ACA-48CA-90BC-42522A0CA50F}" srcOrd="0" destOrd="0" presId="urn:microsoft.com/office/officeart/2005/8/layout/funnel1"/>
    <dgm:cxn modelId="{5ED7C3A9-D809-42B8-966B-48122A7F6CBB}" type="presOf" srcId="{0BC09434-1072-49D8-9ECA-86A89EEB9D85}" destId="{557F9059-3D01-4260-AB3E-9C8A009E557D}" srcOrd="0" destOrd="0" presId="urn:microsoft.com/office/officeart/2005/8/layout/funnel1"/>
    <dgm:cxn modelId="{3718D23D-A7D2-4584-B9B3-5B731C402E05}" type="presOf" srcId="{56E436A9-F1E0-41EF-816B-3A5923650560}" destId="{0261F48F-3F1E-41A4-BEBB-A6146A53C81C}" srcOrd="0" destOrd="0" presId="urn:microsoft.com/office/officeart/2005/8/layout/funnel1"/>
    <dgm:cxn modelId="{75BEFBDF-4D4C-4940-8A39-990DC0DCA201}" srcId="{0BC09434-1072-49D8-9ECA-86A89EEB9D85}" destId="{4EFD4351-F91D-408D-98BB-2DC85A2B859F}" srcOrd="3" destOrd="0" parTransId="{AB2B1A4A-E67D-472D-BB60-8FABC07A4693}" sibTransId="{6BAD2B1D-9ABA-43B8-862F-19379AC2B7FC}"/>
    <dgm:cxn modelId="{E325C790-52E0-410C-9A78-76385050510A}" type="presParOf" srcId="{557F9059-3D01-4260-AB3E-9C8A009E557D}" destId="{5347F189-A99A-413F-A901-69265941AF50}" srcOrd="0" destOrd="0" presId="urn:microsoft.com/office/officeart/2005/8/layout/funnel1"/>
    <dgm:cxn modelId="{32C8EC17-7D2C-430F-B1EF-2CE265C03237}" type="presParOf" srcId="{557F9059-3D01-4260-AB3E-9C8A009E557D}" destId="{60D44FEA-8FF4-45B7-B21E-02B262B07D4C}" srcOrd="1" destOrd="0" presId="urn:microsoft.com/office/officeart/2005/8/layout/funnel1"/>
    <dgm:cxn modelId="{C8367601-888E-4222-AF44-7CD8BA61EA55}" type="presParOf" srcId="{557F9059-3D01-4260-AB3E-9C8A009E557D}" destId="{26A6E460-BDCF-4DFF-B59D-A7A956DAB7C2}" srcOrd="2" destOrd="0" presId="urn:microsoft.com/office/officeart/2005/8/layout/funnel1"/>
    <dgm:cxn modelId="{D7DAAA6B-465D-4962-8D8F-79BE28CBBD81}" type="presParOf" srcId="{557F9059-3D01-4260-AB3E-9C8A009E557D}" destId="{EF4C6C69-4852-4667-8541-A297309E27F9}" srcOrd="3" destOrd="0" presId="urn:microsoft.com/office/officeart/2005/8/layout/funnel1"/>
    <dgm:cxn modelId="{3BC0C2EE-1992-4C05-BEA1-D10D5F595703}" type="presParOf" srcId="{557F9059-3D01-4260-AB3E-9C8A009E557D}" destId="{B85B6285-0ACA-48CA-90BC-42522A0CA50F}" srcOrd="4" destOrd="0" presId="urn:microsoft.com/office/officeart/2005/8/layout/funnel1"/>
    <dgm:cxn modelId="{BE906FA6-9ABA-439E-AFE1-293F595ED897}" type="presParOf" srcId="{557F9059-3D01-4260-AB3E-9C8A009E557D}" destId="{0261F48F-3F1E-41A4-BEBB-A6146A53C81C}" srcOrd="5" destOrd="0" presId="urn:microsoft.com/office/officeart/2005/8/layout/funnel1"/>
    <dgm:cxn modelId="{DBF4B2A0-C7CC-4739-B728-3F9B38D41696}" type="presParOf" srcId="{557F9059-3D01-4260-AB3E-9C8A009E557D}" destId="{C7EF5E1F-4F18-46A1-8B4A-332B6B11C061}"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BFE5CE-19F8-4462-A415-84D1E5D5F18D}">
      <dsp:nvSpPr>
        <dsp:cNvPr id="0" name=""/>
        <dsp:cNvSpPr/>
      </dsp:nvSpPr>
      <dsp:spPr>
        <a:xfrm rot="5400000">
          <a:off x="-292317" y="296204"/>
          <a:ext cx="1948780" cy="1364146"/>
        </a:xfrm>
        <a:prstGeom prst="chevron">
          <a:avLst/>
        </a:prstGeom>
        <a:solidFill>
          <a:schemeClr val="accent6"/>
        </a:solidFill>
        <a:ln w="2540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b="1" kern="1200" spc="-100" baseline="0" dirty="0" smtClean="0">
              <a:latin typeface="+mj-lt"/>
            </a:rPr>
            <a:t>Instrument International</a:t>
          </a:r>
          <a:endParaRPr lang="en-GB" sz="1800" b="1" kern="1200" spc="-100" baseline="0" dirty="0">
            <a:latin typeface="+mj-lt"/>
          </a:endParaRPr>
        </a:p>
      </dsp:txBody>
      <dsp:txXfrm rot="-5400000">
        <a:off x="0" y="685960"/>
        <a:ext cx="1364146" cy="584634"/>
      </dsp:txXfrm>
    </dsp:sp>
    <dsp:sp modelId="{051F7CDE-67AA-4322-9937-694E11FBA097}">
      <dsp:nvSpPr>
        <dsp:cNvPr id="0" name=""/>
        <dsp:cNvSpPr/>
      </dsp:nvSpPr>
      <dsp:spPr>
        <a:xfrm rot="5400000">
          <a:off x="4513215" y="-3145181"/>
          <a:ext cx="1266707" cy="7564845"/>
        </a:xfrm>
        <a:prstGeom prst="round2SameRect">
          <a:avLst/>
        </a:prstGeom>
        <a:solidFill>
          <a:schemeClr val="lt1">
            <a:alpha val="90000"/>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GB" sz="1800" b="0" kern="1200" dirty="0" smtClean="0">
              <a:solidFill>
                <a:schemeClr val="accent6">
                  <a:lumMod val="75000"/>
                </a:schemeClr>
              </a:solidFill>
              <a:latin typeface="+mj-lt"/>
            </a:rPr>
            <a:t>MAC  </a:t>
          </a:r>
          <a:endParaRPr lang="en-GB" sz="1800" b="0" kern="1200" dirty="0">
            <a:solidFill>
              <a:schemeClr val="accent6">
                <a:lumMod val="75000"/>
              </a:schemeClr>
            </a:solidFill>
            <a:latin typeface="+mj-lt"/>
          </a:endParaRPr>
        </a:p>
        <a:p>
          <a:pPr marL="171450" lvl="1" indent="-171450" algn="l" defTabSz="800100">
            <a:lnSpc>
              <a:spcPct val="90000"/>
            </a:lnSpc>
            <a:spcBef>
              <a:spcPct val="0"/>
            </a:spcBef>
            <a:spcAft>
              <a:spcPct val="15000"/>
            </a:spcAft>
            <a:buChar char="••"/>
          </a:pPr>
          <a:r>
            <a:rPr lang="en-GB" sz="1800" b="0" kern="1200" dirty="0" smtClean="0">
              <a:solidFill>
                <a:schemeClr val="accent6">
                  <a:lumMod val="75000"/>
                </a:schemeClr>
              </a:solidFill>
              <a:latin typeface="+mj-lt"/>
            </a:rPr>
            <a:t>MCAA</a:t>
          </a:r>
          <a:endParaRPr lang="en-GB" sz="2000" b="0" kern="1200" dirty="0">
            <a:solidFill>
              <a:schemeClr val="accent6">
                <a:lumMod val="75000"/>
              </a:schemeClr>
            </a:solidFill>
            <a:latin typeface="+mj-lt"/>
          </a:endParaRPr>
        </a:p>
      </dsp:txBody>
      <dsp:txXfrm rot="-5400000">
        <a:off x="1364146" y="65724"/>
        <a:ext cx="7503009" cy="1143035"/>
      </dsp:txXfrm>
    </dsp:sp>
    <dsp:sp modelId="{417CE8E1-213B-4B75-A86E-54E150AD427C}">
      <dsp:nvSpPr>
        <dsp:cNvPr id="0" name=""/>
        <dsp:cNvSpPr/>
      </dsp:nvSpPr>
      <dsp:spPr>
        <a:xfrm rot="5400000">
          <a:off x="-292317" y="2054230"/>
          <a:ext cx="1948780" cy="1364146"/>
        </a:xfrm>
        <a:prstGeom prst="chevron">
          <a:avLst/>
        </a:prstGeom>
        <a:solidFill>
          <a:srgbClr val="00B050"/>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b="1" kern="1200" dirty="0" smtClean="0">
              <a:latin typeface="+mj-lt"/>
            </a:rPr>
            <a:t>Legislation </a:t>
          </a:r>
          <a:r>
            <a:rPr lang="en-GB" sz="1800" b="1" kern="1200" dirty="0" err="1" smtClean="0">
              <a:latin typeface="+mj-lt"/>
            </a:rPr>
            <a:t>domestique</a:t>
          </a:r>
          <a:endParaRPr lang="en-GB" sz="1800" b="1" kern="1200" dirty="0">
            <a:latin typeface="+mj-lt"/>
          </a:endParaRPr>
        </a:p>
      </dsp:txBody>
      <dsp:txXfrm rot="-5400000">
        <a:off x="0" y="2443986"/>
        <a:ext cx="1364146" cy="584634"/>
      </dsp:txXfrm>
    </dsp:sp>
    <dsp:sp modelId="{883ACC7D-7870-4D90-8FFE-C01893852BD7}">
      <dsp:nvSpPr>
        <dsp:cNvPr id="0" name=""/>
        <dsp:cNvSpPr/>
      </dsp:nvSpPr>
      <dsp:spPr>
        <a:xfrm rot="5400000">
          <a:off x="4513215" y="-1348875"/>
          <a:ext cx="1266707" cy="7564845"/>
        </a:xfrm>
        <a:prstGeom prst="round2SameRect">
          <a:avLst/>
        </a:prstGeom>
        <a:solidFill>
          <a:schemeClr val="lt1">
            <a:alpha val="90000"/>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fr-FR" sz="1800" kern="1200" noProof="0" dirty="0" smtClean="0">
              <a:solidFill>
                <a:srgbClr val="00B050"/>
              </a:solidFill>
              <a:latin typeface="+mj-lt"/>
            </a:rPr>
            <a:t>La loi 55 , adoption de l’Echange Automatique de Renseignements en matière fiscale; et promulgation par le Conseil des Ministres du décret d’application de ce standard.</a:t>
          </a:r>
          <a:endParaRPr lang="fr-FR" sz="1800" kern="1200" noProof="0" dirty="0">
            <a:solidFill>
              <a:srgbClr val="00B050"/>
            </a:solidFill>
            <a:latin typeface="+mj-lt"/>
          </a:endParaRPr>
        </a:p>
      </dsp:txBody>
      <dsp:txXfrm rot="-5400000">
        <a:off x="1364146" y="1862030"/>
        <a:ext cx="7503009" cy="1143035"/>
      </dsp:txXfrm>
    </dsp:sp>
    <dsp:sp modelId="{1F59A1AF-AB51-4C61-8001-72665EC44A5F}">
      <dsp:nvSpPr>
        <dsp:cNvPr id="0" name=""/>
        <dsp:cNvSpPr/>
      </dsp:nvSpPr>
      <dsp:spPr>
        <a:xfrm rot="5400000">
          <a:off x="-292317" y="3812257"/>
          <a:ext cx="1948780" cy="1364146"/>
        </a:xfrm>
        <a:prstGeom prst="chevron">
          <a:avLst/>
        </a:prstGeom>
        <a:solidFill>
          <a:srgbClr val="FF0000"/>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b="1" kern="1200" dirty="0" smtClean="0">
              <a:latin typeface="+mj-lt"/>
            </a:rPr>
            <a:t>Legislation </a:t>
          </a:r>
          <a:r>
            <a:rPr lang="en-GB" sz="1800" b="1" kern="1200" dirty="0" err="1" smtClean="0">
              <a:latin typeface="+mj-lt"/>
            </a:rPr>
            <a:t>domestique</a:t>
          </a:r>
          <a:r>
            <a:rPr lang="en-GB" sz="1800" b="1" kern="1200" dirty="0" smtClean="0">
              <a:latin typeface="+mj-lt"/>
            </a:rPr>
            <a:t>/ </a:t>
          </a:r>
          <a:r>
            <a:rPr lang="en-GB" sz="1800" b="1" kern="1200" dirty="0" err="1" smtClean="0">
              <a:latin typeface="+mj-lt"/>
            </a:rPr>
            <a:t>conseils</a:t>
          </a:r>
          <a:endParaRPr lang="en-GB" sz="1800" b="1" kern="1200" dirty="0">
            <a:latin typeface="+mj-lt"/>
          </a:endParaRPr>
        </a:p>
      </dsp:txBody>
      <dsp:txXfrm rot="-5400000">
        <a:off x="0" y="4202013"/>
        <a:ext cx="1364146" cy="584634"/>
      </dsp:txXfrm>
    </dsp:sp>
    <dsp:sp modelId="{57A3F5A2-949F-4EBE-B0BA-1A2284031426}">
      <dsp:nvSpPr>
        <dsp:cNvPr id="0" name=""/>
        <dsp:cNvSpPr/>
      </dsp:nvSpPr>
      <dsp:spPr>
        <a:xfrm rot="5400000">
          <a:off x="4453334" y="371191"/>
          <a:ext cx="1250453" cy="7564845"/>
        </a:xfrm>
        <a:prstGeom prst="round2SameRect">
          <a:avLst/>
        </a:prstGeom>
        <a:solidFill>
          <a:schemeClr val="lt1">
            <a:alpha val="90000"/>
            <a:hueOff val="0"/>
            <a:satOff val="0"/>
            <a:lumOff val="0"/>
            <a:alphaOff val="0"/>
          </a:schemeClr>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smtClean="0">
              <a:solidFill>
                <a:srgbClr val="FF0000"/>
              </a:solidFill>
              <a:latin typeface="+mj-lt"/>
            </a:rPr>
            <a:t>Due diligence</a:t>
          </a:r>
          <a:endParaRPr lang="en-GB" sz="1800" kern="1200" dirty="0">
            <a:solidFill>
              <a:srgbClr val="FF0000"/>
            </a:solidFill>
            <a:latin typeface="+mj-lt"/>
          </a:endParaRPr>
        </a:p>
        <a:p>
          <a:pPr marL="171450" lvl="1" indent="-171450" algn="l" defTabSz="800100">
            <a:lnSpc>
              <a:spcPct val="90000"/>
            </a:lnSpc>
            <a:spcBef>
              <a:spcPct val="0"/>
            </a:spcBef>
            <a:spcAft>
              <a:spcPct val="15000"/>
            </a:spcAft>
            <a:buChar char="••"/>
          </a:pPr>
          <a:r>
            <a:rPr lang="en-US" sz="1800" kern="1200" dirty="0" smtClean="0">
              <a:solidFill>
                <a:srgbClr val="FF0000"/>
              </a:solidFill>
              <a:latin typeface="+mj-lt"/>
            </a:rPr>
            <a:t>Non-reporting FI list</a:t>
          </a:r>
          <a:endParaRPr lang="en-GB" sz="1800" kern="1200" dirty="0">
            <a:solidFill>
              <a:srgbClr val="FF0000"/>
            </a:solidFill>
            <a:latin typeface="+mj-lt"/>
          </a:endParaRPr>
        </a:p>
        <a:p>
          <a:pPr marL="171450" lvl="1" indent="-171450" algn="l" defTabSz="800100">
            <a:lnSpc>
              <a:spcPct val="90000"/>
            </a:lnSpc>
            <a:spcBef>
              <a:spcPct val="0"/>
            </a:spcBef>
            <a:spcAft>
              <a:spcPct val="15000"/>
            </a:spcAft>
            <a:buChar char="••"/>
          </a:pPr>
          <a:r>
            <a:rPr lang="en-US" sz="1800" kern="1200" dirty="0" smtClean="0">
              <a:solidFill>
                <a:srgbClr val="FF0000"/>
              </a:solidFill>
              <a:latin typeface="+mj-lt"/>
            </a:rPr>
            <a:t>Excluded Accounts list</a:t>
          </a:r>
          <a:endParaRPr lang="en-GB" sz="1800" kern="1200" dirty="0">
            <a:solidFill>
              <a:srgbClr val="FF0000"/>
            </a:solidFill>
            <a:latin typeface="+mj-lt"/>
          </a:endParaRPr>
        </a:p>
        <a:p>
          <a:pPr marL="171450" lvl="1" indent="-171450" algn="l" defTabSz="800100">
            <a:lnSpc>
              <a:spcPct val="90000"/>
            </a:lnSpc>
            <a:spcBef>
              <a:spcPct val="0"/>
            </a:spcBef>
            <a:spcAft>
              <a:spcPct val="15000"/>
            </a:spcAft>
            <a:buChar char="••"/>
          </a:pPr>
          <a:r>
            <a:rPr lang="en-US" sz="1800" kern="1200" dirty="0" smtClean="0">
              <a:solidFill>
                <a:srgbClr val="FF0000"/>
              </a:solidFill>
              <a:latin typeface="+mj-lt"/>
            </a:rPr>
            <a:t>Effective implementation</a:t>
          </a:r>
          <a:endParaRPr lang="en-GB" sz="1800" kern="1200" dirty="0">
            <a:solidFill>
              <a:srgbClr val="FF0000"/>
            </a:solidFill>
            <a:latin typeface="+mj-lt"/>
          </a:endParaRPr>
        </a:p>
      </dsp:txBody>
      <dsp:txXfrm rot="-5400000">
        <a:off x="1296138" y="3589429"/>
        <a:ext cx="7503803" cy="11283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5C0D14E-D549-499D-A116-108766CD3C0B}" type="datetimeFigureOut">
              <a:rPr lang="en-US" smtClean="0"/>
              <a:pPr/>
              <a:t>5/16/2017</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0EE037E-CFCE-41B5-9B94-165C36EF0A2E}" type="slidenum">
              <a:rPr lang="en-US" smtClean="0"/>
              <a:pPr/>
              <a:t>‹N°›</a:t>
            </a:fld>
            <a:endParaRPr lang="en-US"/>
          </a:p>
        </p:txBody>
      </p:sp>
    </p:spTree>
    <p:extLst>
      <p:ext uri="{BB962C8B-B14F-4D97-AF65-F5344CB8AC3E}">
        <p14:creationId xmlns:p14="http://schemas.microsoft.com/office/powerpoint/2010/main" val="2448900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EF66D15-1209-4965-A132-889997CB59FC}" type="datetimeFigureOut">
              <a:rPr lang="en-US" smtClean="0"/>
              <a:pPr/>
              <a:t>5/16/2017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A78418C-303D-4213-92B9-6C5475CB1917}"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F66D15-1209-4965-A132-889997CB59FC}" type="datetimeFigureOut">
              <a:rPr lang="en-US" smtClean="0"/>
              <a:pPr/>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8418C-303D-4213-92B9-6C5475CB1917}"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F66D15-1209-4965-A132-889997CB59FC}" type="datetimeFigureOut">
              <a:rPr lang="en-US" smtClean="0"/>
              <a:pPr/>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8418C-303D-4213-92B9-6C5475CB1917}"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F66D15-1209-4965-A132-889997CB59FC}" type="datetimeFigureOut">
              <a:rPr lang="en-US" smtClean="0"/>
              <a:pPr/>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8418C-303D-4213-92B9-6C5475CB1917}"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EF66D15-1209-4965-A132-889997CB59FC}" type="datetimeFigureOut">
              <a:rPr lang="en-US" smtClean="0"/>
              <a:pPr/>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8418C-303D-4213-92B9-6C5475CB1917}"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EF66D15-1209-4965-A132-889997CB59FC}" type="datetimeFigureOut">
              <a:rPr lang="en-US" smtClean="0"/>
              <a:pPr/>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8418C-303D-4213-92B9-6C5475CB1917}"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EF66D15-1209-4965-A132-889997CB59FC}" type="datetimeFigureOut">
              <a:rPr lang="en-US" smtClean="0"/>
              <a:pPr/>
              <a:t>5/16/2017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78418C-303D-4213-92B9-6C5475CB1917}"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EF66D15-1209-4965-A132-889997CB59FC}" type="datetimeFigureOut">
              <a:rPr lang="en-US" smtClean="0"/>
              <a:pPr/>
              <a:t>5/16/2017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78418C-303D-4213-92B9-6C5475CB191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F66D15-1209-4965-A132-889997CB59FC}" type="datetimeFigureOut">
              <a:rPr lang="en-US" smtClean="0"/>
              <a:pPr/>
              <a:t>5/16/2017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78418C-303D-4213-92B9-6C5475CB1917}"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EF66D15-1209-4965-A132-889997CB59FC}" type="datetimeFigureOut">
              <a:rPr lang="en-US" smtClean="0"/>
              <a:pPr/>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8418C-303D-4213-92B9-6C5475CB1917}"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EF66D15-1209-4965-A132-889997CB59FC}" type="datetimeFigureOut">
              <a:rPr lang="en-US" smtClean="0"/>
              <a:pPr/>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A78418C-303D-4213-92B9-6C5475CB1917}" type="slidenum">
              <a:rPr lang="en-US" smtClean="0"/>
              <a:pPr/>
              <a:t>‹N°›</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EF66D15-1209-4965-A132-889997CB59FC}" type="datetimeFigureOut">
              <a:rPr lang="en-US" smtClean="0"/>
              <a:pPr/>
              <a:t>5/16/2017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A78418C-303D-4213-92B9-6C5475CB1917}" type="slidenum">
              <a:rPr lang="en-US" smtClean="0"/>
              <a:pPr/>
              <a:t>‹N°›</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127848"/>
          </a:xfrm>
        </p:spPr>
        <p:txBody>
          <a:bodyPr>
            <a:normAutofit/>
          </a:bodyPr>
          <a:lstStyle/>
          <a:p>
            <a:pPr marL="6350" indent="-6350" algn="ctr" rtl="0">
              <a:spcBef>
                <a:spcPct val="0"/>
              </a:spcBef>
              <a:buNone/>
            </a:pPr>
            <a:r>
              <a:rPr lang="en-US" sz="3200" b="1" dirty="0" smtClean="0">
                <a:solidFill>
                  <a:schemeClr val="tx2"/>
                </a:solidFill>
                <a:ea typeface="+mj-ea"/>
                <a:cs typeface="+mj-cs"/>
              </a:rPr>
              <a:t>Le plan du </a:t>
            </a:r>
            <a:r>
              <a:rPr lang="en-US" sz="3200" b="1" dirty="0" err="1" smtClean="0">
                <a:solidFill>
                  <a:schemeClr val="tx2"/>
                </a:solidFill>
                <a:ea typeface="+mj-ea"/>
                <a:cs typeface="+mj-cs"/>
              </a:rPr>
              <a:t>Liban</a:t>
            </a:r>
            <a:r>
              <a:rPr lang="en-US" sz="3200" b="1" dirty="0" smtClean="0">
                <a:solidFill>
                  <a:schemeClr val="tx2"/>
                </a:solidFill>
                <a:ea typeface="+mj-ea"/>
                <a:cs typeface="+mj-cs"/>
              </a:rPr>
              <a:t> pour </a:t>
            </a:r>
            <a:r>
              <a:rPr lang="en-US" sz="3200" b="1" dirty="0" err="1" smtClean="0">
                <a:solidFill>
                  <a:schemeClr val="tx2"/>
                </a:solidFill>
                <a:ea typeface="+mj-ea"/>
                <a:cs typeface="+mj-cs"/>
              </a:rPr>
              <a:t>mettre</a:t>
            </a:r>
            <a:r>
              <a:rPr lang="en-US" sz="3200" b="1" dirty="0" smtClean="0">
                <a:solidFill>
                  <a:schemeClr val="tx2"/>
                </a:solidFill>
                <a:ea typeface="+mj-ea"/>
                <a:cs typeface="+mj-cs"/>
              </a:rPr>
              <a:t> en oeuvre </a:t>
            </a:r>
            <a:r>
              <a:rPr lang="en-US" sz="3200" b="1" dirty="0" err="1" smtClean="0">
                <a:solidFill>
                  <a:schemeClr val="tx2"/>
                </a:solidFill>
                <a:ea typeface="+mj-ea"/>
                <a:cs typeface="+mj-cs"/>
              </a:rPr>
              <a:t>l’Echange</a:t>
            </a:r>
            <a:r>
              <a:rPr lang="en-US" sz="3200" b="1" dirty="0" smtClean="0">
                <a:solidFill>
                  <a:schemeClr val="tx2"/>
                </a:solidFill>
                <a:ea typeface="+mj-ea"/>
                <a:cs typeface="+mj-cs"/>
              </a:rPr>
              <a:t> </a:t>
            </a:r>
            <a:r>
              <a:rPr lang="en-US" sz="3200" b="1" dirty="0" err="1" smtClean="0">
                <a:solidFill>
                  <a:schemeClr val="tx2"/>
                </a:solidFill>
                <a:ea typeface="+mj-ea"/>
                <a:cs typeface="+mj-cs"/>
              </a:rPr>
              <a:t>Automatique</a:t>
            </a:r>
            <a:r>
              <a:rPr lang="en-US" sz="3200" b="1" dirty="0" smtClean="0">
                <a:solidFill>
                  <a:schemeClr val="tx2"/>
                </a:solidFill>
                <a:ea typeface="+mj-ea"/>
                <a:cs typeface="+mj-cs"/>
              </a:rPr>
              <a:t> de </a:t>
            </a:r>
            <a:r>
              <a:rPr lang="en-US" sz="3200" b="1" dirty="0" err="1" smtClean="0">
                <a:solidFill>
                  <a:schemeClr val="tx2"/>
                </a:solidFill>
                <a:ea typeface="+mj-ea"/>
                <a:cs typeface="+mj-cs"/>
              </a:rPr>
              <a:t>Renseignements</a:t>
            </a:r>
            <a:r>
              <a:rPr lang="en-US" sz="3200" b="1" dirty="0" smtClean="0">
                <a:solidFill>
                  <a:schemeClr val="tx2"/>
                </a:solidFill>
                <a:ea typeface="+mj-ea"/>
                <a:cs typeface="+mj-cs"/>
              </a:rPr>
              <a:t> en </a:t>
            </a:r>
            <a:r>
              <a:rPr lang="en-US" sz="3200" b="1" dirty="0" err="1" smtClean="0">
                <a:solidFill>
                  <a:schemeClr val="tx2"/>
                </a:solidFill>
                <a:ea typeface="+mj-ea"/>
                <a:cs typeface="+mj-cs"/>
              </a:rPr>
              <a:t>matière</a:t>
            </a:r>
            <a:r>
              <a:rPr lang="en-US" sz="3200" b="1" dirty="0" smtClean="0">
                <a:solidFill>
                  <a:schemeClr val="tx2"/>
                </a:solidFill>
                <a:ea typeface="+mj-ea"/>
                <a:cs typeface="+mj-cs"/>
              </a:rPr>
              <a:t> </a:t>
            </a:r>
            <a:r>
              <a:rPr lang="en-US" sz="3200" b="1" dirty="0" err="1" smtClean="0">
                <a:solidFill>
                  <a:schemeClr val="tx2"/>
                </a:solidFill>
                <a:ea typeface="+mj-ea"/>
                <a:cs typeface="+mj-cs"/>
              </a:rPr>
              <a:t>Fiscale</a:t>
            </a:r>
            <a:r>
              <a:rPr lang="en-US" sz="3200" b="1" dirty="0" smtClean="0">
                <a:solidFill>
                  <a:schemeClr val="tx2"/>
                </a:solidFill>
                <a:ea typeface="+mj-ea"/>
                <a:cs typeface="+mj-cs"/>
              </a:rPr>
              <a:t> (Common Reporting </a:t>
            </a:r>
          </a:p>
          <a:p>
            <a:pPr marL="6350" indent="-6350" algn="ctr" rtl="0">
              <a:spcBef>
                <a:spcPct val="0"/>
              </a:spcBef>
              <a:buNone/>
            </a:pPr>
            <a:r>
              <a:rPr lang="en-US" sz="3200" b="1" dirty="0" smtClean="0">
                <a:solidFill>
                  <a:schemeClr val="tx2"/>
                </a:solidFill>
                <a:ea typeface="+mj-ea"/>
                <a:cs typeface="+mj-cs"/>
              </a:rPr>
              <a:t>Standard) de </a:t>
            </a:r>
            <a:r>
              <a:rPr lang="en-US" sz="3200" b="1" dirty="0" err="1" smtClean="0">
                <a:solidFill>
                  <a:schemeClr val="tx2"/>
                </a:solidFill>
                <a:ea typeface="+mj-ea"/>
                <a:cs typeface="+mj-cs"/>
              </a:rPr>
              <a:t>l’OCDE</a:t>
            </a:r>
            <a:endParaRPr lang="en-US" sz="3200" b="1" dirty="0" smtClean="0">
              <a:solidFill>
                <a:schemeClr val="tx2"/>
              </a:solidFill>
              <a:ea typeface="+mj-ea"/>
              <a:cs typeface="+mj-cs"/>
            </a:endParaRPr>
          </a:p>
          <a:p>
            <a:pPr algn="ctr" rtl="0">
              <a:buNone/>
            </a:pPr>
            <a:endParaRPr lang="en-US" sz="3200" dirty="0" smtClean="0"/>
          </a:p>
          <a:p>
            <a:pPr rtl="0">
              <a:buNone/>
            </a:pPr>
            <a:r>
              <a:rPr lang="en-US" sz="2000" b="1" dirty="0" smtClean="0">
                <a:solidFill>
                  <a:schemeClr val="tx2"/>
                </a:solidFill>
                <a:ea typeface="+mj-ea"/>
                <a:cs typeface="+mj-cs"/>
              </a:rPr>
              <a:t>Alain Bifani</a:t>
            </a:r>
          </a:p>
          <a:p>
            <a:pPr rtl="0">
              <a:buNone/>
            </a:pPr>
            <a:endParaRPr lang="en-US" sz="2000" b="1" dirty="0" smtClean="0">
              <a:solidFill>
                <a:schemeClr val="tx2"/>
              </a:solidFill>
              <a:ea typeface="+mj-ea"/>
              <a:cs typeface="+mj-cs"/>
            </a:endParaRPr>
          </a:p>
          <a:p>
            <a:pPr rtl="0">
              <a:buNone/>
            </a:pPr>
            <a:r>
              <a:rPr lang="en-US" sz="1600" b="1" dirty="0" smtClean="0">
                <a:solidFill>
                  <a:schemeClr val="tx2"/>
                </a:solidFill>
                <a:ea typeface="+mj-ea"/>
                <a:cs typeface="+mj-cs"/>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3222"/>
            <a:ext cx="8229600" cy="415498"/>
          </a:xfrm>
          <a:noFill/>
        </p:spPr>
        <p:txBody>
          <a:bodyPr wrap="square" rtlCol="0">
            <a:spAutoFit/>
          </a:bodyPr>
          <a:lstStyle/>
          <a:p>
            <a:pPr indent="-742950" algn="ctr" rtl="0"/>
            <a:r>
              <a:rPr lang="en-US" sz="2400" b="1" dirty="0" smtClean="0"/>
              <a:t>les </a:t>
            </a:r>
            <a:r>
              <a:rPr lang="en-US" sz="2400" b="1" dirty="0" err="1" smtClean="0"/>
              <a:t>délais</a:t>
            </a:r>
            <a:r>
              <a:rPr lang="en-US" sz="2400" b="1" dirty="0" smtClean="0"/>
              <a:t>:</a:t>
            </a:r>
            <a:endParaRPr lang="en-US" sz="2400" b="1" dirty="0"/>
          </a:p>
        </p:txBody>
      </p:sp>
      <p:sp>
        <p:nvSpPr>
          <p:cNvPr id="3" name="Content Placeholder 2"/>
          <p:cNvSpPr>
            <a:spLocks noGrp="1"/>
          </p:cNvSpPr>
          <p:nvPr>
            <p:ph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08404746"/>
              </p:ext>
            </p:extLst>
          </p:nvPr>
        </p:nvGraphicFramePr>
        <p:xfrm>
          <a:off x="107504" y="980728"/>
          <a:ext cx="8784976" cy="5362188"/>
        </p:xfrm>
        <a:graphic>
          <a:graphicData uri="http://schemas.openxmlformats.org/drawingml/2006/table">
            <a:tbl>
              <a:tblPr firstRow="1" firstCol="1" bandRow="1">
                <a:tableStyleId>{5C22544A-7EE6-4342-B048-85BDC9FD1C3A}</a:tableStyleId>
              </a:tblPr>
              <a:tblGrid>
                <a:gridCol w="1387101">
                  <a:extLst>
                    <a:ext uri="{9D8B030D-6E8A-4147-A177-3AD203B41FA5}">
                      <a16:colId xmlns="" xmlns:a16="http://schemas.microsoft.com/office/drawing/2014/main" val="20000"/>
                    </a:ext>
                  </a:extLst>
                </a:gridCol>
                <a:gridCol w="2183127">
                  <a:extLst>
                    <a:ext uri="{9D8B030D-6E8A-4147-A177-3AD203B41FA5}">
                      <a16:colId xmlns="" xmlns:a16="http://schemas.microsoft.com/office/drawing/2014/main" val="20001"/>
                    </a:ext>
                  </a:extLst>
                </a:gridCol>
                <a:gridCol w="1799627">
                  <a:extLst>
                    <a:ext uri="{9D8B030D-6E8A-4147-A177-3AD203B41FA5}">
                      <a16:colId xmlns="" xmlns:a16="http://schemas.microsoft.com/office/drawing/2014/main" val="20002"/>
                    </a:ext>
                  </a:extLst>
                </a:gridCol>
                <a:gridCol w="1762438">
                  <a:extLst>
                    <a:ext uri="{9D8B030D-6E8A-4147-A177-3AD203B41FA5}">
                      <a16:colId xmlns="" xmlns:a16="http://schemas.microsoft.com/office/drawing/2014/main" val="20003"/>
                    </a:ext>
                  </a:extLst>
                </a:gridCol>
                <a:gridCol w="1652683">
                  <a:extLst>
                    <a:ext uri="{9D8B030D-6E8A-4147-A177-3AD203B41FA5}">
                      <a16:colId xmlns="" xmlns:a16="http://schemas.microsoft.com/office/drawing/2014/main" val="20004"/>
                    </a:ext>
                  </a:extLst>
                </a:gridCol>
              </a:tblGrid>
              <a:tr h="701462">
                <a:tc>
                  <a:txBody>
                    <a:bodyPr/>
                    <a:lstStyle/>
                    <a:p>
                      <a:pPr algn="ctr" rtl="0">
                        <a:lnSpc>
                          <a:spcPct val="115000"/>
                        </a:lnSpc>
                        <a:spcAft>
                          <a:spcPts val="0"/>
                        </a:spcAft>
                      </a:pPr>
                      <a:r>
                        <a:rPr lang="fr-FR" sz="1600" noProof="0" dirty="0" smtClean="0">
                          <a:effectLst/>
                        </a:rPr>
                        <a:t>Comptes</a:t>
                      </a:r>
                      <a:endParaRPr lang="fr-FR" sz="1600" noProof="0" dirty="0">
                        <a:effectLst/>
                        <a:latin typeface="Calibri"/>
                        <a:ea typeface="Calibri"/>
                        <a:cs typeface="Times New Roman"/>
                      </a:endParaRPr>
                    </a:p>
                  </a:txBody>
                  <a:tcPr marL="68580" marR="68580" marT="0" marB="0"/>
                </a:tc>
                <a:tc>
                  <a:txBody>
                    <a:bodyPr/>
                    <a:lstStyle/>
                    <a:p>
                      <a:pPr algn="ctr" rtl="0">
                        <a:lnSpc>
                          <a:spcPct val="115000"/>
                        </a:lnSpc>
                        <a:spcAft>
                          <a:spcPts val="0"/>
                        </a:spcAft>
                      </a:pPr>
                      <a:r>
                        <a:rPr lang="fr-FR" sz="1600" noProof="0" dirty="0" smtClean="0">
                          <a:effectLst/>
                          <a:latin typeface="+mn-lt"/>
                          <a:ea typeface="+mn-ea"/>
                          <a:cs typeface="+mn-cs"/>
                        </a:rPr>
                        <a:t>Identification</a:t>
                      </a:r>
                      <a:endParaRPr lang="fr-FR" sz="1600" noProof="0" dirty="0">
                        <a:effectLst/>
                        <a:latin typeface="Calibri"/>
                        <a:ea typeface="Calibri"/>
                        <a:cs typeface="Times New Roman"/>
                      </a:endParaRPr>
                    </a:p>
                  </a:txBody>
                  <a:tcPr marL="68580" marR="68580" marT="0" marB="0"/>
                </a:tc>
                <a:tc gridSpan="3">
                  <a:txBody>
                    <a:bodyPr/>
                    <a:lstStyle/>
                    <a:p>
                      <a:pPr algn="ctr" rtl="0">
                        <a:lnSpc>
                          <a:spcPct val="115000"/>
                        </a:lnSpc>
                        <a:spcAft>
                          <a:spcPts val="0"/>
                        </a:spcAft>
                      </a:pPr>
                      <a:r>
                        <a:rPr lang="fr-FR" sz="1600" noProof="0" dirty="0" smtClean="0">
                          <a:effectLst/>
                        </a:rPr>
                        <a:t>Date</a:t>
                      </a:r>
                      <a:r>
                        <a:rPr lang="fr-FR" sz="1600" baseline="0" noProof="0" dirty="0" smtClean="0">
                          <a:effectLst/>
                        </a:rPr>
                        <a:t> d’échange d’informations</a:t>
                      </a:r>
                      <a:endParaRPr lang="fr-FR" sz="1600" noProof="0" dirty="0">
                        <a:effectLst/>
                        <a:latin typeface="Calibri"/>
                        <a:ea typeface="Calibri"/>
                        <a:cs typeface="Times New Roman"/>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 xmlns:a16="http://schemas.microsoft.com/office/drawing/2014/main" val="10000"/>
                  </a:ext>
                </a:extLst>
              </a:tr>
              <a:tr h="1914320">
                <a:tc>
                  <a:txBody>
                    <a:bodyPr/>
                    <a:lstStyle/>
                    <a:p>
                      <a:pPr algn="ctr" rtl="0">
                        <a:lnSpc>
                          <a:spcPct val="115000"/>
                        </a:lnSpc>
                        <a:spcAft>
                          <a:spcPts val="0"/>
                        </a:spcAft>
                      </a:pPr>
                      <a:r>
                        <a:rPr lang="fr-FR" sz="1600" noProof="0" smtClean="0">
                          <a:effectLst/>
                        </a:rPr>
                        <a:t>Nouveaux comptes</a:t>
                      </a:r>
                      <a:endParaRPr lang="fr-FR" sz="1600" noProof="0">
                        <a:effectLst/>
                        <a:latin typeface="Calibri"/>
                        <a:ea typeface="Calibri"/>
                        <a:cs typeface="Times New Roman"/>
                      </a:endParaRPr>
                    </a:p>
                  </a:txBody>
                  <a:tcPr marL="68580" marR="68580" marT="0" marB="0" anchor="ctr"/>
                </a:tc>
                <a:tc>
                  <a:txBody>
                    <a:bodyPr/>
                    <a:lstStyle/>
                    <a:p>
                      <a:pPr algn="just" rtl="0">
                        <a:spcAft>
                          <a:spcPts val="0"/>
                        </a:spcAft>
                      </a:pPr>
                      <a:r>
                        <a:rPr lang="fr-FR" sz="1600" noProof="0" dirty="0" smtClean="0">
                          <a:effectLst/>
                        </a:rPr>
                        <a:t>Compte ouvert</a:t>
                      </a:r>
                      <a:r>
                        <a:rPr lang="fr-FR" sz="1600" baseline="0" noProof="0" dirty="0" smtClean="0">
                          <a:effectLst/>
                        </a:rPr>
                        <a:t> dans une institution financière des le </a:t>
                      </a:r>
                      <a:r>
                        <a:rPr lang="fr-FR" sz="1600" baseline="0" noProof="0" dirty="0" smtClean="0">
                          <a:solidFill>
                            <a:schemeClr val="tx1"/>
                          </a:solidFill>
                          <a:effectLst/>
                        </a:rPr>
                        <a:t>1/7/2017</a:t>
                      </a:r>
                      <a:endParaRPr lang="fr-FR" sz="1600" noProof="0" dirty="0" smtClean="0">
                        <a:solidFill>
                          <a:schemeClr val="tx1"/>
                        </a:solidFill>
                        <a:effectLst/>
                      </a:endParaRPr>
                    </a:p>
                    <a:p>
                      <a:pPr algn="just" rtl="0">
                        <a:lnSpc>
                          <a:spcPct val="115000"/>
                        </a:lnSpc>
                        <a:spcAft>
                          <a:spcPts val="0"/>
                        </a:spcAft>
                      </a:pPr>
                      <a:r>
                        <a:rPr lang="fr-FR" sz="1600" noProof="0" dirty="0" smtClean="0">
                          <a:effectLst/>
                        </a:rPr>
                        <a:t> </a:t>
                      </a:r>
                      <a:endParaRPr lang="fr-FR" sz="1600" noProof="0" dirty="0">
                        <a:effectLst/>
                        <a:latin typeface="Calibri"/>
                        <a:ea typeface="Calibri"/>
                        <a:cs typeface="Times New Roman"/>
                      </a:endParaRPr>
                    </a:p>
                  </a:txBody>
                  <a:tcPr marL="68580" marR="68580" marT="0" marB="0"/>
                </a:tc>
                <a:tc gridSpan="3">
                  <a:txBody>
                    <a:bodyPr/>
                    <a:lstStyle/>
                    <a:p>
                      <a:pPr algn="ctr" rtl="0">
                        <a:spcAft>
                          <a:spcPts val="0"/>
                        </a:spcAft>
                      </a:pPr>
                      <a:r>
                        <a:rPr lang="fr-FR" sz="1600" noProof="0" smtClean="0">
                          <a:effectLst/>
                        </a:rPr>
                        <a:t>septembre 2018</a:t>
                      </a:r>
                    </a:p>
                    <a:p>
                      <a:pPr algn="ctr" rtl="0">
                        <a:lnSpc>
                          <a:spcPct val="115000"/>
                        </a:lnSpc>
                        <a:spcAft>
                          <a:spcPts val="0"/>
                        </a:spcAft>
                      </a:pPr>
                      <a:r>
                        <a:rPr lang="fr-FR" sz="1600" noProof="0" smtClean="0">
                          <a:effectLst/>
                        </a:rPr>
                        <a:t> </a:t>
                      </a:r>
                      <a:endParaRPr lang="fr-FR" sz="1600" noProof="0">
                        <a:effectLst/>
                        <a:latin typeface="Calibri"/>
                        <a:ea typeface="Calibri"/>
                        <a:cs typeface="Times New Roman"/>
                      </a:endParaRPr>
                    </a:p>
                  </a:txBody>
                  <a:tcPr marL="68580" marR="68580" marT="0" marB="0" anchor="ctr"/>
                </a:tc>
                <a:tc hMerge="1">
                  <a:txBody>
                    <a:bodyPr/>
                    <a:lstStyle/>
                    <a:p>
                      <a:endParaRPr lang="en-GB"/>
                    </a:p>
                  </a:txBody>
                  <a:tcPr/>
                </a:tc>
                <a:tc hMerge="1">
                  <a:txBody>
                    <a:bodyPr/>
                    <a:lstStyle/>
                    <a:p>
                      <a:endParaRPr lang="en-GB"/>
                    </a:p>
                  </a:txBody>
                  <a:tcPr/>
                </a:tc>
                <a:extLst>
                  <a:ext uri="{0D108BD9-81ED-4DB2-BD59-A6C34878D82A}">
                    <a16:rowId xmlns="" xmlns:a16="http://schemas.microsoft.com/office/drawing/2014/main" val="10001"/>
                  </a:ext>
                </a:extLst>
              </a:tr>
              <a:tr h="832086">
                <a:tc rowSpan="2">
                  <a:txBody>
                    <a:bodyPr/>
                    <a:lstStyle/>
                    <a:p>
                      <a:pPr algn="ctr" rtl="0">
                        <a:lnSpc>
                          <a:spcPct val="115000"/>
                        </a:lnSpc>
                        <a:spcAft>
                          <a:spcPts val="0"/>
                        </a:spcAft>
                      </a:pPr>
                      <a:r>
                        <a:rPr lang="fr-FR" sz="1600" noProof="0" smtClean="0">
                          <a:effectLst/>
                        </a:rPr>
                        <a:t> </a:t>
                      </a:r>
                      <a:endParaRPr lang="fr-FR" sz="1600" noProof="0" smtClean="0">
                        <a:effectLst/>
                        <a:latin typeface="Calibri"/>
                        <a:ea typeface="Calibri"/>
                        <a:cs typeface="Times New Roman"/>
                      </a:endParaRPr>
                    </a:p>
                    <a:p>
                      <a:pPr algn="ctr" rtl="0">
                        <a:lnSpc>
                          <a:spcPct val="115000"/>
                        </a:lnSpc>
                        <a:spcAft>
                          <a:spcPts val="0"/>
                        </a:spcAft>
                      </a:pPr>
                      <a:r>
                        <a:rPr lang="fr-FR" sz="1600" noProof="0" smtClean="0">
                          <a:effectLst/>
                        </a:rPr>
                        <a:t>Comptes pre-existants</a:t>
                      </a:r>
                      <a:endParaRPr lang="fr-FR" sz="1600" noProof="0">
                        <a:effectLst/>
                        <a:latin typeface="Calibri"/>
                        <a:ea typeface="Calibri"/>
                        <a:cs typeface="Times New Roman"/>
                      </a:endParaRPr>
                    </a:p>
                  </a:txBody>
                  <a:tcPr marL="68580" marR="68580" marT="0" marB="0" anchor="ctr"/>
                </a:tc>
                <a:tc rowSpan="2">
                  <a:txBody>
                    <a:bodyPr/>
                    <a:lstStyle/>
                    <a:p>
                      <a:pPr algn="just" rtl="0">
                        <a:lnSpc>
                          <a:spcPct val="115000"/>
                        </a:lnSpc>
                        <a:spcAft>
                          <a:spcPts val="0"/>
                        </a:spcAft>
                      </a:pPr>
                      <a:r>
                        <a:rPr lang="fr-FR" sz="1600" noProof="0" dirty="0" smtClean="0">
                          <a:effectLst/>
                        </a:rPr>
                        <a:t> </a:t>
                      </a:r>
                      <a:endParaRPr lang="fr-FR" sz="1600" noProof="0" dirty="0" smtClean="0">
                        <a:effectLst/>
                        <a:latin typeface="Calibri"/>
                        <a:ea typeface="Calibri"/>
                        <a:cs typeface="Times New Roman"/>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600" noProof="0" dirty="0" smtClean="0">
                          <a:effectLst/>
                        </a:rPr>
                        <a:t>Compte existant</a:t>
                      </a:r>
                      <a:r>
                        <a:rPr lang="fr-FR" sz="1600" baseline="0" noProof="0" dirty="0" smtClean="0">
                          <a:effectLst/>
                        </a:rPr>
                        <a:t> dans une institution financière avant le 30/6/2017</a:t>
                      </a:r>
                    </a:p>
                    <a:p>
                      <a:pPr marL="0" marR="0" indent="0" algn="just" defTabSz="914400" rtl="0" eaLnBrk="1" fontAlgn="auto" latinLnBrk="0" hangingPunct="1">
                        <a:lnSpc>
                          <a:spcPct val="100000"/>
                        </a:lnSpc>
                        <a:spcBef>
                          <a:spcPts val="0"/>
                        </a:spcBef>
                        <a:spcAft>
                          <a:spcPts val="0"/>
                        </a:spcAft>
                        <a:buClrTx/>
                        <a:buSzTx/>
                        <a:buFontTx/>
                        <a:buNone/>
                        <a:tabLst/>
                        <a:defRPr/>
                      </a:pPr>
                      <a:endParaRPr lang="fr-FR" sz="1600" noProof="0" dirty="0" smtClean="0">
                        <a:effectLst/>
                      </a:endParaRPr>
                    </a:p>
                    <a:p>
                      <a:pPr algn="just" rtl="0">
                        <a:spcAft>
                          <a:spcPts val="0"/>
                        </a:spcAft>
                      </a:pPr>
                      <a:r>
                        <a:rPr lang="fr-FR" sz="1600" noProof="0" dirty="0" smtClean="0">
                          <a:effectLst/>
                        </a:rPr>
                        <a:t>Gros comptes: plus que 1.000.000$</a:t>
                      </a:r>
                    </a:p>
                    <a:p>
                      <a:pPr lvl="1" algn="just" rtl="0">
                        <a:lnSpc>
                          <a:spcPct val="115000"/>
                        </a:lnSpc>
                        <a:spcAft>
                          <a:spcPts val="0"/>
                        </a:spcAft>
                      </a:pPr>
                      <a:r>
                        <a:rPr lang="fr-FR" sz="1600" noProof="0" dirty="0" smtClean="0">
                          <a:effectLst/>
                        </a:rPr>
                        <a:t> </a:t>
                      </a:r>
                      <a:endParaRPr lang="fr-FR" sz="1600" noProof="0" dirty="0">
                        <a:effectLst/>
                        <a:latin typeface="Calibri"/>
                        <a:ea typeface="Calibri"/>
                        <a:cs typeface="Times New Roman"/>
                      </a:endParaRPr>
                    </a:p>
                  </a:txBody>
                  <a:tcPr marL="68580" marR="68580" marT="0" marB="0"/>
                </a:tc>
                <a:tc>
                  <a:txBody>
                    <a:bodyPr/>
                    <a:lstStyle/>
                    <a:p>
                      <a:pPr algn="ctr" rtl="0">
                        <a:spcAft>
                          <a:spcPts val="0"/>
                        </a:spcAft>
                      </a:pPr>
                      <a:r>
                        <a:rPr lang="fr-FR" sz="1600" noProof="0" smtClean="0">
                          <a:effectLst/>
                        </a:rPr>
                        <a:t>Comptes</a:t>
                      </a:r>
                      <a:r>
                        <a:rPr lang="fr-FR" sz="1600" baseline="0" noProof="0" smtClean="0">
                          <a:effectLst/>
                        </a:rPr>
                        <a:t> individuel- gros comptes</a:t>
                      </a:r>
                      <a:endParaRPr lang="fr-FR" sz="1600" noProof="0">
                        <a:solidFill>
                          <a:srgbClr val="000000"/>
                        </a:solidFill>
                        <a:effectLst/>
                        <a:latin typeface="Times New Roman"/>
                        <a:ea typeface="Calibri"/>
                      </a:endParaRPr>
                    </a:p>
                  </a:txBody>
                  <a:tcPr marL="68580" marR="68580" marT="0" marB="0" anchor="ctr"/>
                </a:tc>
                <a:tc>
                  <a:txBody>
                    <a:bodyPr/>
                    <a:lstStyle/>
                    <a:p>
                      <a:pPr algn="ctr" rtl="0">
                        <a:spcAft>
                          <a:spcPts val="0"/>
                        </a:spcAft>
                      </a:pPr>
                      <a:r>
                        <a:rPr lang="fr-FR" sz="1600" noProof="0" smtClean="0">
                          <a:effectLst/>
                        </a:rPr>
                        <a:t>Comptes</a:t>
                      </a:r>
                      <a:r>
                        <a:rPr lang="fr-FR" sz="1600" baseline="0" noProof="0" smtClean="0">
                          <a:effectLst/>
                        </a:rPr>
                        <a:t> individuel- petits comptes</a:t>
                      </a:r>
                      <a:endParaRPr lang="fr-FR" sz="1600" noProof="0">
                        <a:solidFill>
                          <a:srgbClr val="000000"/>
                        </a:solidFill>
                        <a:effectLst/>
                        <a:latin typeface="Times New Roman"/>
                        <a:ea typeface="Calibri"/>
                      </a:endParaRPr>
                    </a:p>
                  </a:txBody>
                  <a:tcPr marL="68580" marR="68580" marT="0" marB="0" anchor="ctr"/>
                </a:tc>
                <a:tc>
                  <a:txBody>
                    <a:bodyPr/>
                    <a:lstStyle/>
                    <a:p>
                      <a:pPr algn="ctr" rtl="0">
                        <a:spcAft>
                          <a:spcPts val="0"/>
                        </a:spcAft>
                      </a:pPr>
                      <a:r>
                        <a:rPr lang="fr-FR" sz="1600" noProof="0" smtClean="0">
                          <a:effectLst/>
                        </a:rPr>
                        <a:t>Comptes societes</a:t>
                      </a:r>
                      <a:endParaRPr lang="fr-FR" sz="1600" noProof="0">
                        <a:solidFill>
                          <a:srgbClr val="000000"/>
                        </a:solidFill>
                        <a:effectLst/>
                        <a:latin typeface="Times New Roman"/>
                        <a:ea typeface="Calibri"/>
                      </a:endParaRPr>
                    </a:p>
                  </a:txBody>
                  <a:tcPr marL="68580" marR="68580" marT="0" marB="0" anchor="ctr"/>
                </a:tc>
                <a:extLst>
                  <a:ext uri="{0D108BD9-81ED-4DB2-BD59-A6C34878D82A}">
                    <a16:rowId xmlns="" xmlns:a16="http://schemas.microsoft.com/office/drawing/2014/main" val="10002"/>
                  </a:ext>
                </a:extLst>
              </a:tr>
              <a:tr h="1914320">
                <a:tc vMerge="1">
                  <a:txBody>
                    <a:bodyPr/>
                    <a:lstStyle/>
                    <a:p>
                      <a:pPr algn="ctr">
                        <a:lnSpc>
                          <a:spcPct val="115000"/>
                        </a:lnSpc>
                        <a:spcAft>
                          <a:spcPts val="0"/>
                        </a:spcAft>
                      </a:pPr>
                      <a:endParaRPr lang="en-GB" sz="1100" dirty="0">
                        <a:effectLst/>
                        <a:latin typeface="Calibri"/>
                        <a:ea typeface="Calibri"/>
                        <a:cs typeface="Times New Roman"/>
                      </a:endParaRPr>
                    </a:p>
                  </a:txBody>
                  <a:tcPr marL="68580" marR="68580" marT="0" marB="0" anchor="ctr"/>
                </a:tc>
                <a:tc vMerge="1">
                  <a:txBody>
                    <a:bodyPr/>
                    <a:lstStyle/>
                    <a:p>
                      <a:pPr algn="just">
                        <a:spcAft>
                          <a:spcPts val="0"/>
                        </a:spcAft>
                      </a:pPr>
                      <a:endParaRPr lang="en-GB" sz="1100" dirty="0">
                        <a:effectLst/>
                        <a:latin typeface="Calibri"/>
                        <a:ea typeface="Calibri"/>
                        <a:cs typeface="Times New Roman"/>
                      </a:endParaRPr>
                    </a:p>
                  </a:txBody>
                  <a:tcPr marL="68580" marR="68580" marT="0" marB="0"/>
                </a:tc>
                <a:tc>
                  <a:txBody>
                    <a:bodyPr/>
                    <a:lstStyle/>
                    <a:p>
                      <a:pPr algn="ctr" rtl="0">
                        <a:spcAft>
                          <a:spcPts val="0"/>
                        </a:spcAft>
                      </a:pPr>
                      <a:r>
                        <a:rPr lang="fr-FR" sz="1600" noProof="0" dirty="0" smtClean="0">
                          <a:effectLst/>
                        </a:rPr>
                        <a:t>septembre 2018</a:t>
                      </a:r>
                      <a:endParaRPr lang="fr-FR" sz="1600" noProof="0" dirty="0">
                        <a:solidFill>
                          <a:srgbClr val="000000"/>
                        </a:solidFill>
                        <a:effectLst/>
                        <a:latin typeface="Times New Roman"/>
                        <a:ea typeface="Calibri"/>
                      </a:endParaRPr>
                    </a:p>
                  </a:txBody>
                  <a:tcPr marL="68580" marR="68580" marT="0" marB="0" anchor="ctr"/>
                </a:tc>
                <a:tc>
                  <a:txBody>
                    <a:bodyPr/>
                    <a:lstStyle/>
                    <a:p>
                      <a:pPr algn="ctr" rtl="0">
                        <a:spcAft>
                          <a:spcPts val="0"/>
                        </a:spcAft>
                      </a:pPr>
                      <a:r>
                        <a:rPr lang="fr-FR" sz="1600" noProof="0" dirty="0" smtClean="0">
                          <a:effectLst/>
                        </a:rPr>
                        <a:t>septembre 2018 ou</a:t>
                      </a:r>
                    </a:p>
                    <a:p>
                      <a:pPr algn="ctr" rtl="0">
                        <a:spcAft>
                          <a:spcPts val="0"/>
                        </a:spcAft>
                      </a:pPr>
                      <a:r>
                        <a:rPr lang="fr-FR" sz="1600" noProof="0" dirty="0" smtClean="0">
                          <a:effectLst/>
                        </a:rPr>
                        <a:t>Septembre 2019, ça dépend de la date d’identification</a:t>
                      </a:r>
                      <a:endParaRPr lang="fr-FR" sz="1600" noProof="0" dirty="0">
                        <a:solidFill>
                          <a:srgbClr val="000000"/>
                        </a:solidFill>
                        <a:effectLst/>
                        <a:latin typeface="Times New Roman"/>
                        <a:ea typeface="Calibri"/>
                      </a:endParaRPr>
                    </a:p>
                  </a:txBody>
                  <a:tcPr marL="68580" marR="68580" marT="0" marB="0" anchor="ctr"/>
                </a:tc>
                <a:tc>
                  <a:txBody>
                    <a:bodyPr/>
                    <a:lstStyle/>
                    <a:p>
                      <a:pPr algn="ctr" rtl="0">
                        <a:spcAft>
                          <a:spcPts val="0"/>
                        </a:spcAft>
                      </a:pPr>
                      <a:r>
                        <a:rPr lang="fr-FR" sz="1600" noProof="0" dirty="0" smtClean="0">
                          <a:effectLst/>
                        </a:rPr>
                        <a:t>Septembre 2018 or Septembre</a:t>
                      </a:r>
                    </a:p>
                    <a:p>
                      <a:pPr algn="ctr" rtl="0">
                        <a:spcAft>
                          <a:spcPts val="0"/>
                        </a:spcAft>
                      </a:pPr>
                      <a:r>
                        <a:rPr lang="fr-FR" sz="1600" noProof="0" dirty="0" smtClean="0">
                          <a:effectLst/>
                        </a:rPr>
                        <a:t>2019, ça  dépend de la date d’identification</a:t>
                      </a:r>
                      <a:endParaRPr lang="fr-FR" sz="1600" noProof="0" dirty="0">
                        <a:solidFill>
                          <a:srgbClr val="000000"/>
                        </a:solidFill>
                        <a:effectLst/>
                        <a:latin typeface="Times New Roman"/>
                        <a:ea typeface="Calibri"/>
                      </a:endParaRPr>
                    </a:p>
                  </a:txBody>
                  <a:tcPr marL="68580" marR="68580" marT="0" marB="0" anchor="ctr"/>
                </a:tc>
                <a:extLst>
                  <a:ext uri="{0D108BD9-81ED-4DB2-BD59-A6C34878D82A}">
                    <a16:rowId xmlns=""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3518"/>
            <a:ext cx="8229600" cy="415498"/>
          </a:xfrm>
          <a:noFill/>
        </p:spPr>
        <p:txBody>
          <a:bodyPr wrap="square" rtlCol="0">
            <a:spAutoFit/>
          </a:bodyPr>
          <a:lstStyle/>
          <a:p>
            <a:pPr algn="ctr" rtl="0"/>
            <a:r>
              <a:rPr lang="en-US" sz="2400" b="1" dirty="0" smtClean="0"/>
              <a:t>Les Pays </a:t>
            </a:r>
            <a:r>
              <a:rPr lang="en-US" sz="2400" b="1" dirty="0" err="1" smtClean="0"/>
              <a:t>Partenaires</a:t>
            </a:r>
            <a:endParaRPr lang="en-US" sz="2400" b="1" dirty="0"/>
          </a:p>
        </p:txBody>
      </p:sp>
      <p:sp>
        <p:nvSpPr>
          <p:cNvPr id="3" name="Content Placeholder 2"/>
          <p:cNvSpPr>
            <a:spLocks noGrp="1"/>
          </p:cNvSpPr>
          <p:nvPr>
            <p:ph idx="1"/>
          </p:nvPr>
        </p:nvSpPr>
        <p:spPr>
          <a:xfrm>
            <a:off x="457200" y="1340768"/>
            <a:ext cx="8229600" cy="5256584"/>
          </a:xfrm>
        </p:spPr>
        <p:txBody>
          <a:bodyPr>
            <a:noAutofit/>
          </a:bodyPr>
          <a:lstStyle/>
          <a:p>
            <a:pPr algn="just" rtl="0"/>
            <a:r>
              <a:rPr lang="fr-FR" sz="2200" dirty="0" smtClean="0">
                <a:solidFill>
                  <a:schemeClr val="accent1">
                    <a:lumMod val="50000"/>
                  </a:schemeClr>
                </a:solidFill>
              </a:rPr>
              <a:t>En Novembre 2016 suite à la demande du forum, le ministère des Finances a annoncé son intention d’échanger des informations avec tous les pays participants  (99 pays) à l’exclusion d’</a:t>
            </a:r>
            <a:r>
              <a:rPr lang="fr-FR" sz="2200" dirty="0" err="1" smtClean="0">
                <a:solidFill>
                  <a:schemeClr val="accent1">
                    <a:lumMod val="50000"/>
                  </a:schemeClr>
                </a:solidFill>
              </a:rPr>
              <a:t>Israel</a:t>
            </a:r>
            <a:endParaRPr lang="fr-FR" sz="2200" dirty="0" smtClean="0">
              <a:solidFill>
                <a:schemeClr val="accent1">
                  <a:lumMod val="50000"/>
                </a:schemeClr>
              </a:solidFill>
            </a:endParaRPr>
          </a:p>
          <a:p>
            <a:pPr algn="just" rtl="0">
              <a:buNone/>
            </a:pPr>
            <a:endParaRPr lang="fr-FR" sz="2200" dirty="0" smtClean="0">
              <a:solidFill>
                <a:schemeClr val="accent1">
                  <a:lumMod val="50000"/>
                </a:schemeClr>
              </a:solidFill>
            </a:endParaRPr>
          </a:p>
          <a:p>
            <a:pPr algn="just" rtl="0"/>
            <a:r>
              <a:rPr lang="fr-FR" sz="2200" dirty="0" smtClean="0">
                <a:solidFill>
                  <a:schemeClr val="accent1">
                    <a:lumMod val="50000"/>
                  </a:schemeClr>
                </a:solidFill>
              </a:rPr>
              <a:t>le forum nous a informé plus tard que:</a:t>
            </a:r>
          </a:p>
          <a:p>
            <a:pPr marL="903288" indent="-273050" algn="just" rtl="0">
              <a:buFont typeface="Wingdings" pitchFamily="2" charset="2"/>
              <a:buChar char="ü"/>
            </a:pPr>
            <a:r>
              <a:rPr lang="fr-FR" sz="2200" dirty="0" smtClean="0">
                <a:solidFill>
                  <a:schemeClr val="accent1">
                    <a:lumMod val="50000"/>
                  </a:schemeClr>
                </a:solidFill>
              </a:rPr>
              <a:t> 60 voulaient échanger avec le Liban </a:t>
            </a:r>
          </a:p>
          <a:p>
            <a:pPr marL="903288" indent="-273050" algn="just" rtl="0">
              <a:buFont typeface="Wingdings" pitchFamily="2" charset="2"/>
              <a:buChar char="ü"/>
            </a:pPr>
            <a:r>
              <a:rPr lang="fr-FR" sz="2200" dirty="0" smtClean="0">
                <a:solidFill>
                  <a:schemeClr val="accent1">
                    <a:lumMod val="50000"/>
                  </a:schemeClr>
                </a:solidFill>
              </a:rPr>
              <a:t>36 pays n’ont pas encore mis le Liban sur leur liste de pays partenaires</a:t>
            </a:r>
          </a:p>
          <a:p>
            <a:pPr algn="l" rtl="0"/>
            <a:endParaRPr lang="fr-FR" sz="2400" dirty="0" smtClean="0">
              <a:solidFill>
                <a:schemeClr val="accent1">
                  <a:lumMod val="50000"/>
                </a:schemeClr>
              </a:solidFill>
            </a:endParaRPr>
          </a:p>
          <a:p>
            <a:pPr algn="l" rtl="0"/>
            <a:endParaRPr lang="fr-FR" sz="2400" dirty="0" smtClean="0">
              <a:solidFill>
                <a:schemeClr val="accent1">
                  <a:lumMod val="50000"/>
                </a:schemeClr>
              </a:solidFill>
            </a:endParaRPr>
          </a:p>
          <a:p>
            <a:pPr algn="l" rtl="0">
              <a:buNone/>
            </a:pPr>
            <a:endParaRPr lang="fr-FR" sz="2400" dirty="0" smtClean="0">
              <a:solidFill>
                <a:schemeClr val="accent1">
                  <a:lumMod val="50000"/>
                </a:schemeClr>
              </a:solidFill>
            </a:endParaRPr>
          </a:p>
          <a:p>
            <a:pPr algn="l" rtl="0">
              <a:buNone/>
            </a:pPr>
            <a:endParaRPr lang="fr-FR" sz="2400" dirty="0" smtClean="0">
              <a:solidFill>
                <a:schemeClr val="accent1">
                  <a:lumMod val="50000"/>
                </a:schemeClr>
              </a:solidFill>
            </a:endParaRPr>
          </a:p>
          <a:p>
            <a:pPr algn="l" rtl="0">
              <a:buNone/>
            </a:pPr>
            <a:endParaRPr lang="fr-FR" sz="2400"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31904"/>
          </a:xfrm>
        </p:spPr>
        <p:txBody>
          <a:bodyPr>
            <a:normAutofit/>
          </a:bodyPr>
          <a:lstStyle/>
          <a:p>
            <a:pPr algn="l" rtl="0"/>
            <a:r>
              <a:rPr lang="fr-FR" sz="2200" dirty="0" smtClean="0"/>
              <a:t>En Novembre 2016, les représentants du Forum Mondial ont visité le ministère des Finances pour évaluer le niveau de sécurité et de confidentialité  </a:t>
            </a:r>
          </a:p>
          <a:p>
            <a:pPr algn="l" rtl="0">
              <a:buNone/>
            </a:pPr>
            <a:endParaRPr lang="fr-FR" sz="2200" dirty="0" smtClean="0"/>
          </a:p>
          <a:p>
            <a:pPr algn="l" rtl="0"/>
            <a:r>
              <a:rPr lang="fr-FR" sz="2200" dirty="0" smtClean="0"/>
              <a:t>D’après leur rapport, plusieurs mesures doivent être prises par le ministère pour assurer la sécurité et la confidentialité des informations échangées </a:t>
            </a:r>
          </a:p>
          <a:p>
            <a:pPr algn="l" rtl="0">
              <a:buNone/>
            </a:pPr>
            <a:endParaRPr lang="fr-FR" sz="2200" dirty="0" smtClean="0"/>
          </a:p>
          <a:p>
            <a:pPr algn="l" rtl="0"/>
            <a:r>
              <a:rPr lang="fr-FR" sz="2200" dirty="0" smtClean="0"/>
              <a:t> </a:t>
            </a:r>
            <a:r>
              <a:rPr lang="fr-FR" sz="2200" dirty="0"/>
              <a:t>C</a:t>
            </a:r>
            <a:r>
              <a:rPr lang="fr-FR" sz="2200" dirty="0" smtClean="0"/>
              <a:t>es mesures seront prises avant la fin de l’année 2017, faute de quoi le premier échange d’informations (en septembre 2018) ne pourra se faire avec réciprocité. </a:t>
            </a:r>
            <a:endParaRPr lang="fr-FR" sz="2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3885"/>
            <a:ext cx="8229600" cy="5505475"/>
          </a:xfrm>
        </p:spPr>
        <p:txBody>
          <a:bodyPr>
            <a:normAutofit/>
          </a:bodyPr>
          <a:lstStyle/>
          <a:p>
            <a:pPr marL="0" indent="0" algn="just" rtl="0">
              <a:buNone/>
            </a:pPr>
            <a:r>
              <a:rPr lang="fr-FR" sz="2200" dirty="0" smtClean="0">
                <a:solidFill>
                  <a:schemeClr val="accent1">
                    <a:lumMod val="50000"/>
                  </a:schemeClr>
                </a:solidFill>
              </a:rPr>
              <a:t>Le Liban a choisi la Voie Multilatérale qui facilite le processus d’échange entre les pays du fait que le Liban n’aura plus à négocier les conventions au niveau bilatéral,</a:t>
            </a:r>
          </a:p>
          <a:p>
            <a:pPr marL="0" indent="0" algn="l" rtl="0">
              <a:buNone/>
            </a:pPr>
            <a:endParaRPr lang="fr-FR" sz="2400" dirty="0">
              <a:solidFill>
                <a:schemeClr val="accent1">
                  <a:lumMod val="50000"/>
                </a:schemeClr>
              </a:solidFill>
            </a:endParaRPr>
          </a:p>
        </p:txBody>
      </p:sp>
      <p:graphicFrame>
        <p:nvGraphicFramePr>
          <p:cNvPr id="4" name="Diagram 3"/>
          <p:cNvGraphicFramePr/>
          <p:nvPr>
            <p:extLst>
              <p:ext uri="{D42A27DB-BD31-4B8C-83A1-F6EECF244321}">
                <p14:modId xmlns:p14="http://schemas.microsoft.com/office/powerpoint/2010/main" val="55744437"/>
              </p:ext>
            </p:extLst>
          </p:nvPr>
        </p:nvGraphicFramePr>
        <p:xfrm>
          <a:off x="611560" y="2420888"/>
          <a:ext cx="7704856" cy="3816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2904269" y="692696"/>
            <a:ext cx="3335465" cy="461665"/>
          </a:xfrm>
          <a:prstGeom prst="rect">
            <a:avLst/>
          </a:prstGeom>
        </p:spPr>
        <p:txBody>
          <a:bodyPr wrap="none">
            <a:spAutoFit/>
          </a:bodyPr>
          <a:lstStyle/>
          <a:p>
            <a:pPr algn="ctr">
              <a:spcBef>
                <a:spcPct val="0"/>
              </a:spcBef>
            </a:pPr>
            <a:r>
              <a:rPr lang="fr-FR" sz="2400" b="1" dirty="0" smtClean="0">
                <a:solidFill>
                  <a:schemeClr val="tx2"/>
                </a:solidFill>
                <a:ea typeface="+mj-ea"/>
                <a:cs typeface="+mj-cs"/>
              </a:rPr>
              <a:t> La Voie Multilatérale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a:bodyPr>
          <a:lstStyle/>
          <a:p>
            <a:pPr marL="273050" indent="-273050" algn="just" rtl="0"/>
            <a:r>
              <a:rPr lang="fr-FR" sz="2200" dirty="0" smtClean="0">
                <a:solidFill>
                  <a:schemeClr val="accent1">
                    <a:lumMod val="50000"/>
                  </a:schemeClr>
                </a:solidFill>
              </a:rPr>
              <a:t>La Convention multilatérale prévoit toutes les formes de coopération administrative, contient des règles strictes relatives à la confidentialité et au bon usage des informations, et permet l’échange automatique. L’un de ses principaux avantages est sa portée mondiale.</a:t>
            </a:r>
          </a:p>
          <a:p>
            <a:pPr marL="273050" indent="-273050" algn="just" rtl="0">
              <a:buNone/>
            </a:pPr>
            <a:endParaRPr lang="fr-FR" sz="2200" dirty="0" smtClean="0">
              <a:solidFill>
                <a:schemeClr val="accent1">
                  <a:lumMod val="50000"/>
                </a:schemeClr>
              </a:solidFill>
            </a:endParaRPr>
          </a:p>
          <a:p>
            <a:pPr marL="273050" indent="-273050" algn="just" rtl="0"/>
            <a:r>
              <a:rPr lang="fr-FR" sz="2200" dirty="0">
                <a:solidFill>
                  <a:schemeClr val="accent1">
                    <a:lumMod val="50000"/>
                  </a:schemeClr>
                </a:solidFill>
              </a:rPr>
              <a:t>L</a:t>
            </a:r>
            <a:r>
              <a:rPr lang="fr-FR" sz="2200" dirty="0" smtClean="0">
                <a:solidFill>
                  <a:schemeClr val="accent1">
                    <a:lumMod val="50000"/>
                  </a:schemeClr>
                </a:solidFill>
              </a:rPr>
              <a:t>a convention est multilatérale mais l’échange d’information est bilatéral de sorte que chaque pays recevra l’information relative à ses propres résidents seulement.</a:t>
            </a:r>
            <a:endParaRPr lang="fr-FR" sz="2200" dirty="0">
              <a:solidFill>
                <a:schemeClr val="accent1">
                  <a:lumMod val="50000"/>
                </a:schemeClr>
              </a:solidFill>
            </a:endParaRPr>
          </a:p>
        </p:txBody>
      </p:sp>
      <p:sp>
        <p:nvSpPr>
          <p:cNvPr id="4" name="Rectangle 3"/>
          <p:cNvSpPr/>
          <p:nvPr/>
        </p:nvSpPr>
        <p:spPr>
          <a:xfrm>
            <a:off x="3087684" y="951111"/>
            <a:ext cx="2968634" cy="461665"/>
          </a:xfrm>
          <a:prstGeom prst="rect">
            <a:avLst/>
          </a:prstGeom>
        </p:spPr>
        <p:txBody>
          <a:bodyPr wrap="none">
            <a:spAutoFit/>
          </a:bodyPr>
          <a:lstStyle/>
          <a:p>
            <a:pPr algn="ctr">
              <a:spcBef>
                <a:spcPct val="0"/>
              </a:spcBef>
            </a:pPr>
            <a:r>
              <a:rPr lang="fr-FR" sz="2400" b="1" dirty="0" smtClean="0">
                <a:solidFill>
                  <a:schemeClr val="tx2"/>
                </a:solidFill>
                <a:latin typeface="+mj-lt"/>
                <a:ea typeface="+mj-ea"/>
                <a:cs typeface="+mj-cs"/>
              </a:rPr>
              <a:t> La Voie Multilatérale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00808"/>
            <a:ext cx="8229600" cy="4623792"/>
          </a:xfrm>
        </p:spPr>
        <p:txBody>
          <a:bodyPr>
            <a:noAutofit/>
          </a:bodyPr>
          <a:lstStyle/>
          <a:p>
            <a:pPr algn="just" rtl="0"/>
            <a:r>
              <a:rPr lang="fr-FR" sz="2200" dirty="0" smtClean="0">
                <a:solidFill>
                  <a:schemeClr val="accent1">
                    <a:lumMod val="50000"/>
                  </a:schemeClr>
                </a:solidFill>
              </a:rPr>
              <a:t>Les procédures de diligence raisonnable prévues dans le CRS (et notamment celles qui se rapportent à la recherche d’indices) sont destinées à identifier les comptes déclarables, à savoir ceux des résidents d’une juridiction qui est soumise à déclaration au moment où les procédures de diligence raisonnable sont appliquées.</a:t>
            </a:r>
          </a:p>
          <a:p>
            <a:pPr algn="just" rtl="0"/>
            <a:r>
              <a:rPr lang="fr-FR" sz="2200" dirty="0" smtClean="0">
                <a:solidFill>
                  <a:schemeClr val="accent1">
                    <a:lumMod val="50000"/>
                  </a:schemeClr>
                </a:solidFill>
              </a:rPr>
              <a:t>Néanmoins, les juridictions ont de bonnes raisons de vouloir aller plus loin et, par exemple, étendre les procédures de diligence raisonnable afin de couvrir tous les non-résidents ou les résidents des pays avec lesquels elles ont conclu un instrument d’échange de renseignements.</a:t>
            </a:r>
          </a:p>
          <a:p>
            <a:pPr algn="l" rtl="0">
              <a:buNone/>
            </a:pPr>
            <a:r>
              <a:rPr lang="fr-FR" sz="2200" dirty="0" smtClean="0">
                <a:solidFill>
                  <a:schemeClr val="accent1">
                    <a:lumMod val="50000"/>
                  </a:schemeClr>
                </a:solidFill>
              </a:rPr>
              <a:t> </a:t>
            </a:r>
          </a:p>
        </p:txBody>
      </p:sp>
      <p:sp>
        <p:nvSpPr>
          <p:cNvPr id="4" name="Title 1"/>
          <p:cNvSpPr txBox="1">
            <a:spLocks/>
          </p:cNvSpPr>
          <p:nvPr/>
        </p:nvSpPr>
        <p:spPr>
          <a:xfrm>
            <a:off x="685800" y="690265"/>
            <a:ext cx="7772400" cy="866527"/>
          </a:xfrm>
          <a:prstGeom prst="rect">
            <a:avLst/>
          </a:prstGeom>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400" b="1" i="0" u="none" strike="noStrike" kern="1200" cap="none" spc="0" normalizeH="0" baseline="0" noProof="0" dirty="0" smtClean="0">
                <a:ln>
                  <a:noFill/>
                </a:ln>
                <a:solidFill>
                  <a:schemeClr val="tx2"/>
                </a:solidFill>
                <a:effectLst/>
                <a:uLnTx/>
                <a:uFillTx/>
                <a:ea typeface="+mj-ea"/>
                <a:cs typeface="+mj-cs"/>
              </a:rPr>
              <a:t>Approche plus globale relative à la norme commune de déclaration «</a:t>
            </a:r>
            <a:r>
              <a:rPr kumimoji="0" lang="fr-FR" sz="2400" b="1" i="0" u="none" strike="noStrike" kern="1200" cap="none" spc="0" normalizeH="0" baseline="0" noProof="0" dirty="0" err="1" smtClean="0">
                <a:ln>
                  <a:noFill/>
                </a:ln>
                <a:solidFill>
                  <a:schemeClr val="tx2"/>
                </a:solidFill>
                <a:effectLst/>
                <a:uLnTx/>
                <a:uFillTx/>
                <a:ea typeface="+mj-ea"/>
                <a:cs typeface="+mj-cs"/>
              </a:rPr>
              <a:t>Wider</a:t>
            </a:r>
            <a:r>
              <a:rPr kumimoji="0" lang="fr-FR" sz="2400" b="1" i="0" u="none" strike="noStrike" kern="1200" cap="none" spc="0" normalizeH="0" baseline="0" noProof="0" dirty="0" smtClean="0">
                <a:ln>
                  <a:noFill/>
                </a:ln>
                <a:solidFill>
                  <a:schemeClr val="tx2"/>
                </a:solidFill>
                <a:effectLst/>
                <a:uLnTx/>
                <a:uFillTx/>
                <a:ea typeface="+mj-ea"/>
                <a:cs typeface="+mj-cs"/>
              </a:rPr>
              <a:t> </a:t>
            </a:r>
            <a:r>
              <a:rPr kumimoji="0" lang="fr-FR" sz="2400" b="1" i="0" u="none" strike="noStrike" kern="1200" cap="none" spc="0" normalizeH="0" baseline="0" noProof="0" dirty="0" err="1" smtClean="0">
                <a:ln>
                  <a:noFill/>
                </a:ln>
                <a:solidFill>
                  <a:schemeClr val="tx2"/>
                </a:solidFill>
                <a:effectLst/>
                <a:uLnTx/>
                <a:uFillTx/>
                <a:ea typeface="+mj-ea"/>
                <a:cs typeface="+mj-cs"/>
              </a:rPr>
              <a:t>Approach</a:t>
            </a:r>
            <a:r>
              <a:rPr kumimoji="0" lang="fr-FR" sz="2400" b="1" i="0" u="none" strike="noStrike" kern="1200" cap="none" spc="0" normalizeH="0" baseline="0" noProof="0" dirty="0" smtClean="0">
                <a:ln>
                  <a:noFill/>
                </a:ln>
                <a:solidFill>
                  <a:schemeClr val="tx2"/>
                </a:solidFill>
                <a:effectLst/>
                <a:uLnTx/>
                <a:uFillTx/>
                <a:ea typeface="+mj-ea"/>
                <a:cs typeface="+mj-cs"/>
              </a:rPr>
              <a:t> »</a:t>
            </a:r>
            <a:endParaRPr kumimoji="0" lang="ar-LB" sz="2400" b="1" i="0" u="none" strike="noStrike" kern="1200" cap="none" spc="0" normalizeH="0" baseline="0" noProof="0" dirty="0">
              <a:ln>
                <a:noFill/>
              </a:ln>
              <a:solidFill>
                <a:schemeClr val="tx2"/>
              </a:solidFill>
              <a:effectLst/>
              <a:uLnTx/>
              <a:uFillTx/>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rtl="0"/>
            <a:r>
              <a:rPr lang="fr-FR" sz="2200" dirty="0" smtClean="0">
                <a:solidFill>
                  <a:schemeClr val="accent1">
                    <a:lumMod val="50000"/>
                  </a:schemeClr>
                </a:solidFill>
              </a:rPr>
              <a:t>Une telle approche pourrait réduire sensiblement les coûts à la charge des institutions financières, car elles n’auraient pas à appliquer des procédures supplémentaires chaque fois qu’une nouvelle juridiction veut s’associer à l’échange de renseignements.</a:t>
            </a:r>
          </a:p>
          <a:p>
            <a:pPr algn="l" rtl="0">
              <a:buNone/>
            </a:pPr>
            <a:endParaRPr lang="ar-LB" sz="2200" dirty="0" smtClean="0">
              <a:solidFill>
                <a:schemeClr val="accent1">
                  <a:lumMod val="50000"/>
                </a:schemeClr>
              </a:solidFill>
            </a:endParaRPr>
          </a:p>
          <a:p>
            <a:pPr algn="l" rtl="0">
              <a:buNone/>
            </a:pPr>
            <a:r>
              <a:rPr lang="fr-FR" sz="2200" dirty="0" smtClean="0">
                <a:solidFill>
                  <a:schemeClr val="accent1">
                    <a:lumMod val="50000"/>
                  </a:schemeClr>
                </a:solidFill>
              </a:rPr>
              <a:t>Les options sous l'approche plus globale</a:t>
            </a:r>
          </a:p>
          <a:p>
            <a:pPr algn="l" rtl="0">
              <a:buNone/>
            </a:pPr>
            <a:r>
              <a:rPr lang="fr-FR" sz="2200" dirty="0" smtClean="0">
                <a:solidFill>
                  <a:schemeClr val="accent1">
                    <a:lumMod val="50000"/>
                  </a:schemeClr>
                </a:solidFill>
              </a:rPr>
              <a:t>Les institutions financières (IF) collectent des informations sur:</a:t>
            </a:r>
          </a:p>
          <a:p>
            <a:pPr lvl="1" algn="l" rtl="0">
              <a:buFont typeface="Wingdings" pitchFamily="2" charset="2"/>
              <a:buChar char="Ø"/>
            </a:pPr>
            <a:r>
              <a:rPr lang="fr-FR" sz="2200" dirty="0" smtClean="0">
                <a:solidFill>
                  <a:schemeClr val="accent1">
                    <a:lumMod val="50000"/>
                  </a:schemeClr>
                </a:solidFill>
              </a:rPr>
              <a:t> tous les non-résidents,</a:t>
            </a:r>
          </a:p>
          <a:p>
            <a:pPr lvl="1" algn="l" rtl="0">
              <a:buFont typeface="Wingdings" pitchFamily="2" charset="2"/>
              <a:buChar char="Ø"/>
            </a:pPr>
            <a:r>
              <a:rPr lang="fr-FR" sz="2200" dirty="0" smtClean="0">
                <a:solidFill>
                  <a:schemeClr val="accent1">
                    <a:lumMod val="50000"/>
                  </a:schemeClr>
                </a:solidFill>
              </a:rPr>
              <a:t> tous les résidents des juridictions où il existe une base juridique pour l’AEOI</a:t>
            </a:r>
          </a:p>
          <a:p>
            <a:pPr lvl="1" algn="l" rtl="0">
              <a:buFont typeface="Wingdings" pitchFamily="2" charset="2"/>
              <a:buChar char="Ø"/>
            </a:pPr>
            <a:r>
              <a:rPr lang="fr-FR" sz="2200" dirty="0" smtClean="0">
                <a:solidFill>
                  <a:schemeClr val="accent1">
                    <a:lumMod val="50000"/>
                  </a:schemeClr>
                </a:solidFill>
              </a:rPr>
              <a:t>tous les résidents des juridictions où un accord CRS est en vigueur?</a:t>
            </a:r>
          </a:p>
        </p:txBody>
      </p:sp>
      <p:sp>
        <p:nvSpPr>
          <p:cNvPr id="4" name="Title 1"/>
          <p:cNvSpPr txBox="1">
            <a:spLocks/>
          </p:cNvSpPr>
          <p:nvPr/>
        </p:nvSpPr>
        <p:spPr>
          <a:xfrm>
            <a:off x="685800" y="690265"/>
            <a:ext cx="7772400" cy="794519"/>
          </a:xfrm>
          <a:prstGeom prst="rect">
            <a:avLst/>
          </a:prstGeom>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400" b="1" i="0" u="none" strike="noStrike" kern="1200" cap="none" spc="0" normalizeH="0" baseline="0" noProof="0" dirty="0" smtClean="0">
                <a:ln>
                  <a:noFill/>
                </a:ln>
                <a:solidFill>
                  <a:schemeClr val="tx2"/>
                </a:solidFill>
                <a:effectLst/>
                <a:uLnTx/>
                <a:uFillTx/>
                <a:latin typeface="+mj-lt"/>
                <a:ea typeface="+mj-ea"/>
                <a:cs typeface="+mj-cs"/>
              </a:rPr>
              <a:t>Approche plus globale relative à la norme commune de déclaration</a:t>
            </a:r>
            <a:endParaRPr kumimoji="0" lang="ar-LB" sz="24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271864"/>
          </a:xfrm>
        </p:spPr>
        <p:txBody>
          <a:bodyPr>
            <a:normAutofit/>
          </a:bodyPr>
          <a:lstStyle/>
          <a:p>
            <a:pPr algn="just" rtl="0"/>
            <a:r>
              <a:rPr lang="fr-FR" sz="2200" dirty="0" smtClean="0"/>
              <a:t>le Liban dans la réglementation en cours de préparation choisira </a:t>
            </a:r>
            <a:r>
              <a:rPr lang="fr-FR" sz="2200" smtClean="0"/>
              <a:t>l’approche plus </a:t>
            </a:r>
            <a:r>
              <a:rPr lang="fr-FR" sz="2200" dirty="0" smtClean="0"/>
              <a:t>globale d’échange de renseignements par laquelle les institutions financières devront collecter les informations sur tous les non-résidents à l’exception des américains soumis déjà aux normes de FATCA </a:t>
            </a:r>
          </a:p>
          <a:p>
            <a:pPr algn="just" rtl="0">
              <a:buNone/>
            </a:pPr>
            <a:endParaRPr lang="fr-FR" sz="2200" dirty="0" smtClean="0"/>
          </a:p>
          <a:p>
            <a:pPr algn="just" rtl="0"/>
            <a:r>
              <a:rPr lang="fr-FR" sz="2200" dirty="0" smtClean="0"/>
              <a:t>Mais les institutions financières reporteront au Ministère des Finances (par la BDL/ICC) seulement les informations relatives aux pays partenaires.</a:t>
            </a:r>
            <a:endParaRPr lang="fr-FR" sz="2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96952"/>
            <a:ext cx="8229600" cy="648072"/>
          </a:xfrm>
        </p:spPr>
        <p:txBody>
          <a:bodyPr vert="horz" lIns="0" rIns="0" bIns="0" anchor="b">
            <a:noAutofit/>
          </a:bodyPr>
          <a:lstStyle/>
          <a:p>
            <a:pPr algn="ctr" rtl="0">
              <a:spcBef>
                <a:spcPct val="0"/>
              </a:spcBef>
              <a:buNone/>
            </a:pPr>
            <a:r>
              <a:rPr lang="en-US" sz="6600" b="1" dirty="0" smtClean="0">
                <a:solidFill>
                  <a:schemeClr val="tx2"/>
                </a:solidFill>
                <a:latin typeface="+mj-lt"/>
                <a:ea typeface="+mj-ea"/>
                <a:cs typeface="+mj-cs"/>
              </a:rPr>
              <a:t>Merci</a:t>
            </a:r>
            <a:endParaRPr lang="ar-LB" sz="6600" b="1" dirty="0" smtClean="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3970"/>
            <a:ext cx="8229600" cy="784830"/>
          </a:xfrm>
        </p:spPr>
        <p:txBody>
          <a:bodyPr wrap="square">
            <a:spAutoFit/>
          </a:bodyPr>
          <a:lstStyle/>
          <a:p>
            <a:pPr algn="ctr" rtl="0"/>
            <a:r>
              <a:rPr lang="fr-FR" sz="2400" b="1" dirty="0" smtClean="0">
                <a:latin typeface="+mn-lt"/>
              </a:rPr>
              <a:t>Bases légales de l’Echange Automatique de Renseignements en matière Fiscale au Liban</a:t>
            </a:r>
            <a:endParaRPr lang="fr-FR" sz="2400" b="1" dirty="0">
              <a:latin typeface="+mn-lt"/>
            </a:endParaRPr>
          </a:p>
        </p:txBody>
      </p:sp>
      <p:sp>
        <p:nvSpPr>
          <p:cNvPr id="3" name="Content Placeholder 2"/>
          <p:cNvSpPr>
            <a:spLocks noGrp="1"/>
          </p:cNvSpPr>
          <p:nvPr>
            <p:ph idx="1"/>
          </p:nvPr>
        </p:nvSpPr>
        <p:spPr>
          <a:xfrm>
            <a:off x="457200" y="1700808"/>
            <a:ext cx="8229600" cy="4608512"/>
          </a:xfrm>
        </p:spPr>
        <p:txBody>
          <a:bodyPr>
            <a:normAutofit fontScale="77500" lnSpcReduction="20000"/>
          </a:bodyPr>
          <a:lstStyle/>
          <a:p>
            <a:pPr lvl="0" algn="just" rtl="0"/>
            <a:r>
              <a:rPr lang="fr-FR" sz="2800" dirty="0" smtClean="0">
                <a:solidFill>
                  <a:schemeClr val="accent1">
                    <a:lumMod val="50000"/>
                  </a:schemeClr>
                </a:solidFill>
                <a:cs typeface="Simplified Arabic" pitchFamily="18" charset="-78"/>
              </a:rPr>
              <a:t>En octobre 2016, suite aux recommandations du Forum Mondial, le législateur libanais a approuvé plusieurs lois relatives à l’échange d’informations fiscales sur demande et à l’échange automatique d’information fiscales : </a:t>
            </a:r>
          </a:p>
          <a:p>
            <a:pPr lvl="1" algn="just" rtl="0"/>
            <a:r>
              <a:rPr lang="fr-FR" sz="2800" dirty="0" smtClean="0">
                <a:solidFill>
                  <a:schemeClr val="accent1">
                    <a:lumMod val="50000"/>
                  </a:schemeClr>
                </a:solidFill>
              </a:rPr>
              <a:t>La loi 55 : échange de renseignements en matière fiscale, en vertu de laquelle le Liban échangera les renseignements (sur demande / automatique)</a:t>
            </a:r>
          </a:p>
          <a:p>
            <a:pPr lvl="1" algn="just" rtl="0">
              <a:buNone/>
            </a:pPr>
            <a:endParaRPr lang="fr-FR" sz="2800" dirty="0" smtClean="0">
              <a:solidFill>
                <a:schemeClr val="accent1">
                  <a:lumMod val="50000"/>
                </a:schemeClr>
              </a:solidFill>
            </a:endParaRPr>
          </a:p>
          <a:p>
            <a:pPr lvl="1" algn="just" rtl="0"/>
            <a:r>
              <a:rPr lang="fr-FR" sz="2800" dirty="0" smtClean="0">
                <a:solidFill>
                  <a:schemeClr val="accent1">
                    <a:lumMod val="50000"/>
                  </a:schemeClr>
                </a:solidFill>
              </a:rPr>
              <a:t>Loi 74 : les obligations fiscales pour les personnes exerçant une activité de trustee</a:t>
            </a:r>
          </a:p>
          <a:p>
            <a:pPr lvl="1" algn="just" rtl="0">
              <a:buNone/>
            </a:pPr>
            <a:endParaRPr lang="fr-FR" sz="2800" dirty="0" smtClean="0">
              <a:solidFill>
                <a:schemeClr val="accent1">
                  <a:lumMod val="50000"/>
                </a:schemeClr>
              </a:solidFill>
            </a:endParaRPr>
          </a:p>
          <a:p>
            <a:pPr lvl="1" algn="just" rtl="0"/>
            <a:r>
              <a:rPr lang="fr-FR" sz="2800" dirty="0" smtClean="0">
                <a:solidFill>
                  <a:schemeClr val="accent1">
                    <a:lumMod val="50000"/>
                  </a:schemeClr>
                </a:solidFill>
              </a:rPr>
              <a:t>Loi 75 : l’annulation des titres au porteur</a:t>
            </a:r>
          </a:p>
          <a:p>
            <a:pPr lvl="1" algn="just" rtl="0">
              <a:buNone/>
            </a:pPr>
            <a:endParaRPr lang="fr-FR" sz="2800" dirty="0" smtClean="0">
              <a:solidFill>
                <a:schemeClr val="accent1">
                  <a:lumMod val="50000"/>
                </a:schemeClr>
              </a:solidFill>
            </a:endParaRPr>
          </a:p>
          <a:p>
            <a:pPr lvl="1" algn="just" rtl="0"/>
            <a:r>
              <a:rPr lang="fr-FR" sz="2800" dirty="0" smtClean="0">
                <a:solidFill>
                  <a:schemeClr val="accent1">
                    <a:lumMod val="50000"/>
                  </a:schemeClr>
                </a:solidFill>
              </a:rPr>
              <a:t>Loi 60: modification des articles 23,29,32 et 107 de la loi 44 (Code des procédures fiscales)</a:t>
            </a:r>
          </a:p>
          <a:p>
            <a:pPr lvl="1" algn="l" rtl="0"/>
            <a:endParaRPr lang="fr-FR" sz="1800" dirty="0" smtClean="0">
              <a:solidFill>
                <a:schemeClr val="accent1">
                  <a:lumMod val="50000"/>
                </a:schemeClr>
              </a:solidFill>
              <a:latin typeface="+mj-lt"/>
              <a:cs typeface="Simplified Arabic" pitchFamily="18"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2816"/>
            <a:ext cx="8229600" cy="4353347"/>
          </a:xfrm>
        </p:spPr>
        <p:txBody>
          <a:bodyPr>
            <a:normAutofit fontScale="92500" lnSpcReduction="20000"/>
          </a:bodyPr>
          <a:lstStyle/>
          <a:p>
            <a:pPr algn="l" rtl="0"/>
            <a:r>
              <a:rPr lang="fr-FR" sz="2400" dirty="0" smtClean="0">
                <a:solidFill>
                  <a:schemeClr val="accent1">
                    <a:lumMod val="50000"/>
                  </a:schemeClr>
                </a:solidFill>
              </a:rPr>
              <a:t>D’après l’article 6 de la loi 55/2016: </a:t>
            </a:r>
          </a:p>
          <a:p>
            <a:pPr marL="0" indent="12700" algn="l" rtl="0">
              <a:buNone/>
            </a:pPr>
            <a:r>
              <a:rPr lang="fr-FR" sz="2400" dirty="0" smtClean="0">
                <a:solidFill>
                  <a:schemeClr val="accent1">
                    <a:lumMod val="50000"/>
                  </a:schemeClr>
                </a:solidFill>
              </a:rPr>
              <a:t>La BDL et la SIC demanderont les informations des institutions financières afin que les autorités compétentes puissent les transmettre d’une façon automatique  suite aux accords signés.</a:t>
            </a:r>
          </a:p>
          <a:p>
            <a:pPr marL="0" indent="12700" algn="l" rtl="0">
              <a:buNone/>
            </a:pPr>
            <a:r>
              <a:rPr lang="fr-FR" sz="2400" dirty="0" smtClean="0">
                <a:solidFill>
                  <a:schemeClr val="accent1">
                    <a:lumMod val="50000"/>
                  </a:schemeClr>
                </a:solidFill>
              </a:rPr>
              <a:t>Le Ministre des Finances ou la BDL identifient:</a:t>
            </a:r>
          </a:p>
          <a:p>
            <a:pPr marL="365760" lvl="1" indent="12700" algn="l" rtl="0">
              <a:buFontTx/>
              <a:buChar char="-"/>
            </a:pPr>
            <a:r>
              <a:rPr lang="fr-FR" dirty="0" smtClean="0">
                <a:solidFill>
                  <a:schemeClr val="accent1">
                    <a:lumMod val="50000"/>
                  </a:schemeClr>
                </a:solidFill>
              </a:rPr>
              <a:t>Les institutions soumises à la collecte d’information</a:t>
            </a:r>
          </a:p>
          <a:p>
            <a:pPr marL="365760" lvl="1" indent="12700" algn="l" rtl="0">
              <a:buFontTx/>
              <a:buChar char="-"/>
            </a:pPr>
            <a:r>
              <a:rPr lang="fr-FR" dirty="0" smtClean="0">
                <a:solidFill>
                  <a:schemeClr val="accent1">
                    <a:lumMod val="50000"/>
                  </a:schemeClr>
                </a:solidFill>
              </a:rPr>
              <a:t>Les informations demandes et le moyen électronique</a:t>
            </a:r>
          </a:p>
          <a:p>
            <a:pPr marL="365760" lvl="1" indent="12700" algn="l" rtl="0">
              <a:buFontTx/>
              <a:buChar char="-"/>
            </a:pPr>
            <a:r>
              <a:rPr lang="fr-FR" dirty="0" smtClean="0">
                <a:solidFill>
                  <a:schemeClr val="accent1">
                    <a:lumMod val="50000"/>
                  </a:schemeClr>
                </a:solidFill>
              </a:rPr>
              <a:t>Les règles à suivre (inclusion et précision)</a:t>
            </a:r>
          </a:p>
          <a:p>
            <a:pPr marL="365760" lvl="1" indent="12700" algn="l" rtl="0">
              <a:buFontTx/>
              <a:buChar char="-"/>
            </a:pPr>
            <a:endParaRPr lang="fr-FR" dirty="0" smtClean="0">
              <a:solidFill>
                <a:schemeClr val="accent1">
                  <a:lumMod val="50000"/>
                </a:schemeClr>
              </a:solidFill>
            </a:endParaRPr>
          </a:p>
          <a:p>
            <a:pPr marL="0" lvl="1" indent="0" algn="l" rtl="0">
              <a:buNone/>
            </a:pPr>
            <a:r>
              <a:rPr lang="fr-FR" dirty="0" smtClean="0">
                <a:solidFill>
                  <a:schemeClr val="accent1">
                    <a:lumMod val="50000"/>
                  </a:schemeClr>
                </a:solidFill>
              </a:rPr>
              <a:t>En cas de violation, les institutions sont soumises à une amende entre 100 millions et 200 millions avec le droit aux autorités de soumettre l’institution aux sanctions et amendes présentes dans leur lois en vigueur.</a:t>
            </a:r>
          </a:p>
          <a:p>
            <a:pPr marL="0" lvl="1" indent="0" algn="l" rtl="0">
              <a:buNone/>
            </a:pPr>
            <a:endParaRPr lang="fr-FR" dirty="0" smtClean="0">
              <a:solidFill>
                <a:schemeClr val="accent1">
                  <a:lumMod val="50000"/>
                </a:schemeClr>
              </a:solidFill>
            </a:endParaRPr>
          </a:p>
          <a:p>
            <a:pPr marL="0" indent="12700" algn="l" rtl="0">
              <a:buNone/>
            </a:pPr>
            <a:endParaRPr lang="fr-FR" dirty="0" smtClean="0">
              <a:solidFill>
                <a:schemeClr val="accent1">
                  <a:lumMod val="50000"/>
                </a:schemeClr>
              </a:solidFill>
            </a:endParaRPr>
          </a:p>
          <a:p>
            <a:pPr marL="0" indent="12700" algn="l" rtl="0"/>
            <a:endParaRPr lang="fr-FR" dirty="0" smtClean="0">
              <a:solidFill>
                <a:schemeClr val="accent1">
                  <a:lumMod val="50000"/>
                </a:schemeClr>
              </a:solidFill>
            </a:endParaRPr>
          </a:p>
          <a:p>
            <a:pPr algn="l" rtl="0">
              <a:buNone/>
            </a:pPr>
            <a:endParaRPr lang="fr-FR" dirty="0">
              <a:solidFill>
                <a:schemeClr val="accent1">
                  <a:lumMod val="50000"/>
                </a:schemeClr>
              </a:solidFill>
            </a:endParaRPr>
          </a:p>
        </p:txBody>
      </p:sp>
      <p:sp>
        <p:nvSpPr>
          <p:cNvPr id="4" name="Title 1"/>
          <p:cNvSpPr>
            <a:spLocks noGrp="1"/>
          </p:cNvSpPr>
          <p:nvPr>
            <p:ph type="title"/>
          </p:nvPr>
        </p:nvSpPr>
        <p:spPr>
          <a:xfrm>
            <a:off x="457200" y="836712"/>
            <a:ext cx="8229600" cy="784830"/>
          </a:xfrm>
        </p:spPr>
        <p:txBody>
          <a:bodyPr wrap="square">
            <a:spAutoFit/>
          </a:bodyPr>
          <a:lstStyle/>
          <a:p>
            <a:pPr algn="ctr" rtl="0"/>
            <a:r>
              <a:rPr lang="fr-FR" sz="2400" b="1" dirty="0" smtClean="0">
                <a:latin typeface="+mn-lt"/>
              </a:rPr>
              <a:t>Bases légales de l’Echange Automatique de Renseignements en matière Fiscale au Liban</a:t>
            </a:r>
            <a:endParaRPr lang="fr-FR" sz="2400" b="1" dirty="0">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a:bodyPr>
          <a:lstStyle/>
          <a:p>
            <a:pPr algn="l" rtl="0"/>
            <a:r>
              <a:rPr lang="fr-FR" sz="2200" dirty="0" smtClean="0">
                <a:solidFill>
                  <a:schemeClr val="accent1">
                    <a:lumMod val="50000"/>
                  </a:schemeClr>
                </a:solidFill>
              </a:rPr>
              <a:t>D’après l’article 8 de la loi 55 le gouvernement libanais pourra signer les accords:</a:t>
            </a:r>
          </a:p>
          <a:p>
            <a:pPr marL="628650" indent="-355600" algn="l" rtl="0">
              <a:buFont typeface="Wingdings" pitchFamily="2" charset="2"/>
              <a:buChar char="ü"/>
            </a:pPr>
            <a:r>
              <a:rPr lang="fr-FR" sz="2200" dirty="0" smtClean="0">
                <a:solidFill>
                  <a:schemeClr val="accent1">
                    <a:lumMod val="50000"/>
                  </a:schemeClr>
                </a:solidFill>
              </a:rPr>
              <a:t>La convention multilatérale sur l'assistance mutuelle en matière fiscale(MAC)</a:t>
            </a:r>
          </a:p>
          <a:p>
            <a:pPr marL="628650" indent="-355600" algn="l" rtl="0">
              <a:buFont typeface="Wingdings" pitchFamily="2" charset="2"/>
              <a:buChar char="ü"/>
            </a:pPr>
            <a:r>
              <a:rPr lang="fr-FR" sz="2200" dirty="0" smtClean="0">
                <a:solidFill>
                  <a:schemeClr val="accent1">
                    <a:lumMod val="50000"/>
                  </a:schemeClr>
                </a:solidFill>
              </a:rPr>
              <a:t>L'accord multilatéral sur l'échange automatique d'informations financières(MCAA)</a:t>
            </a:r>
          </a:p>
          <a:p>
            <a:pPr marL="628650" indent="-355600" algn="l" rtl="0">
              <a:buNone/>
            </a:pPr>
            <a:endParaRPr lang="fr-FR" sz="2200" dirty="0" smtClean="0">
              <a:solidFill>
                <a:schemeClr val="accent1">
                  <a:lumMod val="50000"/>
                </a:schemeClr>
              </a:solidFill>
            </a:endParaRPr>
          </a:p>
          <a:p>
            <a:pPr marL="273050" indent="0" algn="l" rtl="0">
              <a:buNone/>
            </a:pPr>
            <a:r>
              <a:rPr lang="fr-FR" sz="2200" dirty="0" smtClean="0">
                <a:solidFill>
                  <a:schemeClr val="accent1">
                    <a:lumMod val="50000"/>
                  </a:schemeClr>
                </a:solidFill>
              </a:rPr>
              <a:t>Le ministre des </a:t>
            </a:r>
            <a:r>
              <a:rPr lang="fr-FR" sz="2200" dirty="0">
                <a:solidFill>
                  <a:schemeClr val="accent1">
                    <a:lumMod val="50000"/>
                  </a:schemeClr>
                </a:solidFill>
              </a:rPr>
              <a:t>F</a:t>
            </a:r>
            <a:r>
              <a:rPr lang="fr-FR" sz="2200" dirty="0" smtClean="0">
                <a:solidFill>
                  <a:schemeClr val="accent1">
                    <a:lumMod val="50000"/>
                  </a:schemeClr>
                </a:solidFill>
              </a:rPr>
              <a:t>inances est </a:t>
            </a:r>
            <a:r>
              <a:rPr lang="fr-FR" sz="2200" dirty="0">
                <a:solidFill>
                  <a:schemeClr val="accent1">
                    <a:lumMod val="50000"/>
                  </a:schemeClr>
                </a:solidFill>
              </a:rPr>
              <a:t>habilité </a:t>
            </a:r>
            <a:r>
              <a:rPr lang="fr-FR" sz="2200" dirty="0" smtClean="0">
                <a:solidFill>
                  <a:schemeClr val="accent1">
                    <a:lumMod val="50000"/>
                  </a:schemeClr>
                </a:solidFill>
              </a:rPr>
              <a:t>à signer </a:t>
            </a:r>
            <a:r>
              <a:rPr lang="fr-FR" sz="2200" dirty="0">
                <a:solidFill>
                  <a:schemeClr val="accent1">
                    <a:lumMod val="50000"/>
                  </a:schemeClr>
                </a:solidFill>
              </a:rPr>
              <a:t>l</a:t>
            </a:r>
            <a:r>
              <a:rPr lang="fr-FR" sz="2200" dirty="0" smtClean="0">
                <a:solidFill>
                  <a:schemeClr val="accent1">
                    <a:lumMod val="50000"/>
                  </a:schemeClr>
                </a:solidFill>
              </a:rPr>
              <a:t>es deux accords. Suite à la réunion du Conseil des Ministres du 04/05/2017, le Ministre des Finances signera la MAC et la MCAA dans les quelques jours à venir.</a:t>
            </a:r>
            <a:endParaRPr lang="fr-FR" sz="2200" dirty="0">
              <a:solidFill>
                <a:schemeClr val="accent1">
                  <a:lumMod val="50000"/>
                </a:schemeClr>
              </a:solidFill>
            </a:endParaRPr>
          </a:p>
        </p:txBody>
      </p:sp>
      <p:sp>
        <p:nvSpPr>
          <p:cNvPr id="4" name="Title 1"/>
          <p:cNvSpPr>
            <a:spLocks noGrp="1"/>
          </p:cNvSpPr>
          <p:nvPr>
            <p:ph type="title"/>
          </p:nvPr>
        </p:nvSpPr>
        <p:spPr>
          <a:xfrm>
            <a:off x="457200" y="836712"/>
            <a:ext cx="8229600" cy="784830"/>
          </a:xfrm>
        </p:spPr>
        <p:txBody>
          <a:bodyPr wrap="square">
            <a:spAutoFit/>
          </a:bodyPr>
          <a:lstStyle/>
          <a:p>
            <a:pPr algn="ctr" rtl="0"/>
            <a:r>
              <a:rPr lang="fr-FR" sz="2400" b="1" dirty="0" smtClean="0">
                <a:latin typeface="+mn-lt"/>
              </a:rPr>
              <a:t>Bases légales de l’Echange Automatique de Renseignements en matière Fiscale au Liban</a:t>
            </a:r>
            <a:endParaRPr lang="fr-FR" sz="2400" b="1" dirty="0">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5"/>
            <a:ext cx="8229600" cy="5688632"/>
          </a:xfrm>
        </p:spPr>
        <p:txBody>
          <a:bodyPr>
            <a:normAutofit/>
          </a:bodyPr>
          <a:lstStyle/>
          <a:p>
            <a:pPr algn="just" rtl="0">
              <a:buNone/>
            </a:pPr>
            <a:endParaRPr lang="fr-FR" sz="2200" dirty="0" smtClean="0">
              <a:solidFill>
                <a:schemeClr val="accent1">
                  <a:lumMod val="50000"/>
                </a:schemeClr>
              </a:solidFill>
            </a:endParaRPr>
          </a:p>
          <a:p>
            <a:pPr algn="just" rtl="0"/>
            <a:r>
              <a:rPr lang="fr-FR" sz="2200" dirty="0" smtClean="0">
                <a:solidFill>
                  <a:schemeClr val="accent1">
                    <a:lumMod val="50000"/>
                  </a:schemeClr>
                </a:solidFill>
              </a:rPr>
              <a:t>Une réglementation est en cours de préparation entre le Ministère des Finances et la BDL en collaboration avec le secteur bancaire et le secteur des assurances pour identifier les  règles et les options du standard CRS (Common </a:t>
            </a:r>
            <a:r>
              <a:rPr lang="fr-FR" sz="2200" dirty="0" err="1" smtClean="0">
                <a:solidFill>
                  <a:schemeClr val="accent1">
                    <a:lumMod val="50000"/>
                  </a:schemeClr>
                </a:solidFill>
              </a:rPr>
              <a:t>Reporting</a:t>
            </a:r>
            <a:r>
              <a:rPr lang="fr-FR" sz="2200" dirty="0" smtClean="0">
                <a:solidFill>
                  <a:schemeClr val="accent1">
                    <a:lumMod val="50000"/>
                  </a:schemeClr>
                </a:solidFill>
              </a:rPr>
              <a:t> standard) que les institutions financières/assurances devront respecter.</a:t>
            </a:r>
          </a:p>
          <a:p>
            <a:pPr algn="l" rtl="0"/>
            <a:endParaRPr lang="fr-FR" dirty="0" smtClean="0"/>
          </a:p>
        </p:txBody>
      </p:sp>
      <p:sp>
        <p:nvSpPr>
          <p:cNvPr id="4" name="Title 1"/>
          <p:cNvSpPr>
            <a:spLocks noGrp="1"/>
          </p:cNvSpPr>
          <p:nvPr>
            <p:ph type="title"/>
          </p:nvPr>
        </p:nvSpPr>
        <p:spPr>
          <a:xfrm>
            <a:off x="457200" y="836712"/>
            <a:ext cx="8229600" cy="784830"/>
          </a:xfrm>
        </p:spPr>
        <p:txBody>
          <a:bodyPr wrap="square">
            <a:spAutoFit/>
          </a:bodyPr>
          <a:lstStyle/>
          <a:p>
            <a:pPr algn="ctr" rtl="0"/>
            <a:r>
              <a:rPr lang="fr-FR" sz="2400" b="1" dirty="0" smtClean="0">
                <a:latin typeface="+mn-lt"/>
              </a:rPr>
              <a:t>Bases légales de l’Echange Automatique de Renseignements en matière Fiscale au Liban</a:t>
            </a:r>
            <a:endParaRPr lang="fr-FR" sz="2400" b="1" dirty="0">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548680"/>
            <a:ext cx="8352928" cy="415498"/>
          </a:xfrm>
        </p:spPr>
        <p:txBody>
          <a:bodyPr vert="horz" wrap="square" lIns="0" rIns="0" bIns="0" anchor="b">
            <a:spAutoFit/>
          </a:bodyPr>
          <a:lstStyle/>
          <a:p>
            <a:pPr algn="ctr" rtl="0"/>
            <a:r>
              <a:rPr lang="en-GB" sz="2400" b="1" dirty="0" smtClean="0">
                <a:latin typeface="+mn-lt"/>
              </a:rPr>
              <a:t>Les decisions prises </a:t>
            </a:r>
            <a:r>
              <a:rPr lang="en-GB" sz="2400" b="1" dirty="0" err="1" smtClean="0">
                <a:latin typeface="+mn-lt"/>
              </a:rPr>
              <a:t>ou</a:t>
            </a:r>
            <a:r>
              <a:rPr lang="en-GB" sz="2400" b="1" dirty="0" smtClean="0">
                <a:latin typeface="+mn-lt"/>
              </a:rPr>
              <a:t> à </a:t>
            </a:r>
            <a:r>
              <a:rPr lang="en-GB" sz="2400" b="1" dirty="0" err="1" smtClean="0">
                <a:latin typeface="+mn-lt"/>
              </a:rPr>
              <a:t>prendre</a:t>
            </a:r>
            <a:r>
              <a:rPr lang="en-GB" sz="2400" b="1" dirty="0" smtClean="0">
                <a:latin typeface="+mn-lt"/>
              </a:rPr>
              <a:t> </a:t>
            </a:r>
            <a:endParaRPr lang="en-GB" sz="2400" b="1"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53989266"/>
              </p:ext>
            </p:extLst>
          </p:nvPr>
        </p:nvGraphicFramePr>
        <p:xfrm>
          <a:off x="107505" y="1268760"/>
          <a:ext cx="8928992"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6948264" y="3573016"/>
            <a:ext cx="1584176" cy="369332"/>
          </a:xfrm>
          <a:prstGeom prst="rect">
            <a:avLst/>
          </a:prstGeom>
          <a:noFill/>
        </p:spPr>
        <p:txBody>
          <a:bodyPr wrap="square" rtlCol="0">
            <a:spAutoFit/>
          </a:bodyPr>
          <a:lstStyle/>
          <a:p>
            <a:endParaRPr lang="en-GB" dirty="0"/>
          </a:p>
        </p:txBody>
      </p:sp>
      <p:sp>
        <p:nvSpPr>
          <p:cNvPr id="10" name="TextBox 9"/>
          <p:cNvSpPr txBox="1"/>
          <p:nvPr/>
        </p:nvSpPr>
        <p:spPr>
          <a:xfrm>
            <a:off x="5129776" y="1418292"/>
            <a:ext cx="3762703" cy="923330"/>
          </a:xfrm>
          <a:prstGeom prst="rect">
            <a:avLst/>
          </a:prstGeom>
          <a:noFill/>
        </p:spPr>
        <p:txBody>
          <a:bodyPr wrap="square" rtlCol="0">
            <a:spAutoFit/>
          </a:bodyPr>
          <a:lstStyle/>
          <a:p>
            <a:r>
              <a:rPr lang="fr-FR" dirty="0" smtClean="0">
                <a:solidFill>
                  <a:srgbClr val="FF0000"/>
                </a:solidFill>
                <a:latin typeface="+mj-lt"/>
              </a:rPr>
              <a:t>Dépôt de  l’instrument de ratification de la MAC et signature de la MCAA. Signature avant le 15 Mai 2017</a:t>
            </a:r>
            <a:endParaRPr lang="fr-FR" b="1" u="sng" dirty="0">
              <a:solidFill>
                <a:srgbClr val="FF0000"/>
              </a:solidFill>
              <a:latin typeface="+mj-lt"/>
            </a:endParaRPr>
          </a:p>
        </p:txBody>
      </p:sp>
      <p:sp>
        <p:nvSpPr>
          <p:cNvPr id="12" name="TextBox 11"/>
          <p:cNvSpPr txBox="1"/>
          <p:nvPr/>
        </p:nvSpPr>
        <p:spPr>
          <a:xfrm>
            <a:off x="5436095" y="5085184"/>
            <a:ext cx="2304257" cy="646331"/>
          </a:xfrm>
          <a:prstGeom prst="rect">
            <a:avLst/>
          </a:prstGeom>
          <a:noFill/>
        </p:spPr>
        <p:txBody>
          <a:bodyPr wrap="square" rtlCol="0">
            <a:spAutoFit/>
          </a:bodyPr>
          <a:lstStyle/>
          <a:p>
            <a:r>
              <a:rPr lang="fr-FR" b="1" smtClean="0">
                <a:solidFill>
                  <a:srgbClr val="FF0000"/>
                </a:solidFill>
                <a:latin typeface="+mj-lt"/>
              </a:rPr>
              <a:t>En cours de preparation</a:t>
            </a:r>
            <a:endParaRPr lang="fr-FR" b="1">
              <a:solidFill>
                <a:srgbClr val="FF0000"/>
              </a:solidFill>
              <a:latin typeface="+mj-lt"/>
            </a:endParaRPr>
          </a:p>
        </p:txBody>
      </p:sp>
    </p:spTree>
    <p:extLst>
      <p:ext uri="{BB962C8B-B14F-4D97-AF65-F5344CB8AC3E}">
        <p14:creationId xmlns:p14="http://schemas.microsoft.com/office/powerpoint/2010/main" val="28474061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itle 1"/>
          <p:cNvSpPr txBox="1">
            <a:spLocks/>
          </p:cNvSpPr>
          <p:nvPr/>
        </p:nvSpPr>
        <p:spPr>
          <a:xfrm>
            <a:off x="251520" y="332656"/>
            <a:ext cx="8053770" cy="648072"/>
          </a:xfrm>
          <a:prstGeom prst="rect">
            <a:avLst/>
          </a:prstGeom>
        </p:spPr>
        <p:txBody>
          <a:bodyPr vert="horz" lIns="91440" tIns="45720" rIns="91440" bIns="45720" rtlCol="0" anchor="ctr">
            <a:noAutofit/>
          </a:bodyPr>
          <a:lstStyle>
            <a:lvl1pPr algn="l" rtl="0" eaLnBrk="1" latinLnBrk="0" hangingPunct="1">
              <a:spcBef>
                <a:spcPct val="0"/>
              </a:spcBef>
              <a:buNone/>
              <a:defRPr kumimoji="0" sz="3200" kern="1200">
                <a:solidFill>
                  <a:schemeClr val="tx1"/>
                </a:solidFill>
                <a:latin typeface="+mj-lt"/>
                <a:ea typeface="+mj-ea"/>
                <a:cs typeface="+mj-cs"/>
              </a:defRPr>
            </a:lvl1pPr>
          </a:lstStyle>
          <a:p>
            <a:pPr algn="ctr"/>
            <a:r>
              <a:rPr lang="fr-FR" sz="2400" b="1" dirty="0" smtClean="0">
                <a:solidFill>
                  <a:schemeClr val="tx2"/>
                </a:solidFill>
                <a:latin typeface="+mn-lt"/>
              </a:rPr>
              <a:t>Collecte et Transmission</a:t>
            </a:r>
            <a:endParaRPr lang="fr-FR" sz="2400" b="1" dirty="0">
              <a:solidFill>
                <a:schemeClr val="tx2"/>
              </a:solidFill>
              <a:latin typeface="+mn-lt"/>
            </a:endParaRPr>
          </a:p>
        </p:txBody>
      </p:sp>
      <p:sp>
        <p:nvSpPr>
          <p:cNvPr id="43" name="Rectangle 42"/>
          <p:cNvSpPr/>
          <p:nvPr/>
        </p:nvSpPr>
        <p:spPr>
          <a:xfrm>
            <a:off x="2483774" y="1556791"/>
            <a:ext cx="2079671" cy="75338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44" name="Rectangle 43"/>
          <p:cNvSpPr/>
          <p:nvPr/>
        </p:nvSpPr>
        <p:spPr>
          <a:xfrm>
            <a:off x="368148" y="1412777"/>
            <a:ext cx="2891097" cy="1905342"/>
          </a:xfrm>
          <a:prstGeom prst="rect">
            <a:avLst/>
          </a:prstGeom>
          <a:noFill/>
          <a:ln>
            <a:solidFill>
              <a:srgbClr val="0B3B9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5" name="Picture 2" descr="C:\Program Files (x86)\Microsoft Office\MEDIA\CAGCAT10\j028575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19778" y="2103114"/>
            <a:ext cx="1440160" cy="885030"/>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C:\Program Files (x86)\Microsoft Office\MEDIA\CAGCAT10\j028575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972797" y="2074370"/>
            <a:ext cx="1440160" cy="885030"/>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3" descr="C:\Users\Housden_R\AppData\Local\Microsoft\Windows\Temporary Internet Files\Content.IE5\4B2CPJVC\MC90044038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56857" y="3685215"/>
            <a:ext cx="1116793" cy="1116793"/>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5" descr="C:\Users\Housden_R\AppData\Local\Microsoft\Windows\Temporary Internet Files\Content.IE5\PFQ10VD6\MC910216363[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19320" y="5606272"/>
            <a:ext cx="991870" cy="864096"/>
          </a:xfrm>
          <a:prstGeom prst="rect">
            <a:avLst/>
          </a:prstGeom>
          <a:noFill/>
          <a:extLst>
            <a:ext uri="{909E8E84-426E-40DD-AFC4-6F175D3DCCD1}">
              <a14:hiddenFill xmlns:a14="http://schemas.microsoft.com/office/drawing/2010/main">
                <a:solidFill>
                  <a:srgbClr val="FFFFFF"/>
                </a:solidFill>
              </a14:hiddenFill>
            </a:ext>
          </a:extLst>
        </p:spPr>
      </p:pic>
      <p:sp>
        <p:nvSpPr>
          <p:cNvPr id="49" name="Down Arrow 48"/>
          <p:cNvSpPr/>
          <p:nvPr/>
        </p:nvSpPr>
        <p:spPr>
          <a:xfrm rot="16200000">
            <a:off x="4369688" y="1067071"/>
            <a:ext cx="185253" cy="3526250"/>
          </a:xfrm>
          <a:prstGeom prst="downArrow">
            <a:avLst/>
          </a:prstGeom>
          <a:solidFill>
            <a:srgbClr val="0B3B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Down Arrow 49"/>
          <p:cNvSpPr/>
          <p:nvPr/>
        </p:nvSpPr>
        <p:spPr>
          <a:xfrm rot="5400000">
            <a:off x="4342487" y="862810"/>
            <a:ext cx="185254" cy="3550966"/>
          </a:xfrm>
          <a:prstGeom prst="downArrow">
            <a:avLst/>
          </a:prstGeom>
          <a:solidFill>
            <a:srgbClr val="0B3B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1" name="Picture 3" descr="C:\Users\Housden_R\AppData\Local\Microsoft\Windows\Temporary Internet Files\Content.IE5\4B2CPJVC\MC90044038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1954" y="3739334"/>
            <a:ext cx="1116793" cy="1116793"/>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5" descr="C:\Users\Housden_R\AppData\Local\Microsoft\Windows\Temporary Internet Files\Content.IE5\PFQ10VD6\MC910216363[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66877" y="5606537"/>
            <a:ext cx="991870" cy="864096"/>
          </a:xfrm>
          <a:prstGeom prst="rect">
            <a:avLst/>
          </a:prstGeom>
          <a:noFill/>
          <a:extLst>
            <a:ext uri="{909E8E84-426E-40DD-AFC4-6F175D3DCCD1}">
              <a14:hiddenFill xmlns:a14="http://schemas.microsoft.com/office/drawing/2010/main">
                <a:solidFill>
                  <a:srgbClr val="FFFFFF"/>
                </a:solidFill>
              </a14:hiddenFill>
            </a:ext>
          </a:extLst>
        </p:spPr>
      </p:pic>
      <p:cxnSp>
        <p:nvCxnSpPr>
          <p:cNvPr id="53" name="Straight Connector 52"/>
          <p:cNvCxnSpPr/>
          <p:nvPr/>
        </p:nvCxnSpPr>
        <p:spPr>
          <a:xfrm>
            <a:off x="4572000" y="1412776"/>
            <a:ext cx="0" cy="4896544"/>
          </a:xfrm>
          <a:prstGeom prst="line">
            <a:avLst/>
          </a:prstGeom>
          <a:ln w="31750">
            <a:solidFill>
              <a:srgbClr val="0B3B9F"/>
            </a:solidFill>
            <a:prstDash val="dash"/>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4638112" y="5838530"/>
            <a:ext cx="1606750" cy="400110"/>
          </a:xfrm>
          <a:prstGeom prst="rect">
            <a:avLst/>
          </a:prstGeom>
          <a:noFill/>
        </p:spPr>
        <p:txBody>
          <a:bodyPr wrap="square" rtlCol="0">
            <a:spAutoFit/>
          </a:bodyPr>
          <a:lstStyle/>
          <a:p>
            <a:pPr algn="ctr"/>
            <a:r>
              <a:rPr lang="fr-FR" sz="2000" b="1" dirty="0" smtClean="0"/>
              <a:t>Pays B</a:t>
            </a:r>
            <a:endParaRPr lang="en-GB" sz="2000" b="1" dirty="0">
              <a:solidFill>
                <a:schemeClr val="tx1">
                  <a:lumMod val="75000"/>
                </a:schemeClr>
              </a:solidFill>
            </a:endParaRPr>
          </a:p>
        </p:txBody>
      </p:sp>
      <p:sp>
        <p:nvSpPr>
          <p:cNvPr id="55" name="TextBox 54"/>
          <p:cNvSpPr txBox="1"/>
          <p:nvPr/>
        </p:nvSpPr>
        <p:spPr>
          <a:xfrm>
            <a:off x="2838056" y="5838530"/>
            <a:ext cx="1624258" cy="400110"/>
          </a:xfrm>
          <a:prstGeom prst="rect">
            <a:avLst/>
          </a:prstGeom>
          <a:noFill/>
        </p:spPr>
        <p:txBody>
          <a:bodyPr wrap="square" rtlCol="0">
            <a:spAutoFit/>
          </a:bodyPr>
          <a:lstStyle/>
          <a:p>
            <a:pPr algn="ctr"/>
            <a:r>
              <a:rPr lang="fr-FR" sz="2000" b="1" dirty="0" smtClean="0"/>
              <a:t>Pays A</a:t>
            </a:r>
            <a:endParaRPr lang="en-GB" sz="2000" b="1" dirty="0">
              <a:solidFill>
                <a:schemeClr val="tx1">
                  <a:lumMod val="75000"/>
                </a:schemeClr>
              </a:solidFill>
            </a:endParaRPr>
          </a:p>
        </p:txBody>
      </p:sp>
      <p:sp>
        <p:nvSpPr>
          <p:cNvPr id="56" name="Right Brace 55"/>
          <p:cNvSpPr/>
          <p:nvPr/>
        </p:nvSpPr>
        <p:spPr>
          <a:xfrm rot="16200000">
            <a:off x="6990943" y="4809420"/>
            <a:ext cx="448623" cy="1164903"/>
          </a:xfrm>
          <a:prstGeom prst="rightBrace">
            <a:avLst>
              <a:gd name="adj1" fmla="val 32203"/>
              <a:gd name="adj2" fmla="val 50000"/>
            </a:avLst>
          </a:prstGeom>
          <a:ln>
            <a:solidFill>
              <a:srgbClr val="0B3B9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7" name="Right Brace 56"/>
          <p:cNvSpPr/>
          <p:nvPr/>
        </p:nvSpPr>
        <p:spPr>
          <a:xfrm rot="16200000">
            <a:off x="1714041" y="4943068"/>
            <a:ext cx="448623" cy="1164903"/>
          </a:xfrm>
          <a:prstGeom prst="rightBrace">
            <a:avLst>
              <a:gd name="adj1" fmla="val 32203"/>
              <a:gd name="adj2" fmla="val 50000"/>
            </a:avLst>
          </a:prstGeom>
          <a:ln>
            <a:solidFill>
              <a:srgbClr val="0B3B9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8" name="Down Arrow 57"/>
          <p:cNvSpPr/>
          <p:nvPr/>
        </p:nvSpPr>
        <p:spPr>
          <a:xfrm rot="10800000">
            <a:off x="7122628" y="3053485"/>
            <a:ext cx="185254" cy="659952"/>
          </a:xfrm>
          <a:prstGeom prst="downArrow">
            <a:avLst/>
          </a:prstGeom>
          <a:solidFill>
            <a:srgbClr val="0B3B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Down Arrow 58"/>
          <p:cNvSpPr/>
          <p:nvPr/>
        </p:nvSpPr>
        <p:spPr>
          <a:xfrm rot="10800000">
            <a:off x="1832211" y="3053485"/>
            <a:ext cx="185254" cy="659952"/>
          </a:xfrm>
          <a:prstGeom prst="downArrow">
            <a:avLst/>
          </a:prstGeom>
          <a:solidFill>
            <a:srgbClr val="0B3B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TextBox 59"/>
          <p:cNvSpPr txBox="1"/>
          <p:nvPr/>
        </p:nvSpPr>
        <p:spPr>
          <a:xfrm>
            <a:off x="809786" y="4765979"/>
            <a:ext cx="2181128" cy="738664"/>
          </a:xfrm>
          <a:prstGeom prst="rect">
            <a:avLst/>
          </a:prstGeom>
          <a:noFill/>
        </p:spPr>
        <p:txBody>
          <a:bodyPr wrap="square" rtlCol="0">
            <a:spAutoFit/>
          </a:bodyPr>
          <a:lstStyle/>
          <a:p>
            <a:pPr algn="ctr"/>
            <a:r>
              <a:rPr lang="fr-FR" sz="1400" b="1" dirty="0" smtClean="0"/>
              <a:t>Institutions financières situées à </a:t>
            </a:r>
            <a:r>
              <a:rPr lang="en-US" sz="1400" b="1" dirty="0"/>
              <a:t>A</a:t>
            </a:r>
            <a:endParaRPr lang="en-GB" sz="1400" b="1" dirty="0" smtClean="0">
              <a:solidFill>
                <a:schemeClr val="tx1">
                  <a:lumMod val="75000"/>
                </a:schemeClr>
              </a:solidFill>
            </a:endParaRPr>
          </a:p>
          <a:p>
            <a:pPr algn="ctr"/>
            <a:endParaRPr lang="en-GB" sz="1400" b="1" dirty="0">
              <a:solidFill>
                <a:schemeClr val="tx1">
                  <a:lumMod val="75000"/>
                </a:schemeClr>
              </a:solidFill>
            </a:endParaRPr>
          </a:p>
        </p:txBody>
      </p:sp>
      <p:sp>
        <p:nvSpPr>
          <p:cNvPr id="61" name="Rectangle 60"/>
          <p:cNvSpPr/>
          <p:nvPr/>
        </p:nvSpPr>
        <p:spPr>
          <a:xfrm>
            <a:off x="5862334" y="1412776"/>
            <a:ext cx="2891097" cy="1905343"/>
          </a:xfrm>
          <a:prstGeom prst="rect">
            <a:avLst/>
          </a:prstGeom>
          <a:noFill/>
          <a:ln>
            <a:solidFill>
              <a:srgbClr val="0B3B9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TextBox 61"/>
          <p:cNvSpPr txBox="1"/>
          <p:nvPr/>
        </p:nvSpPr>
        <p:spPr>
          <a:xfrm>
            <a:off x="384959" y="1506723"/>
            <a:ext cx="2170818" cy="523220"/>
          </a:xfrm>
          <a:prstGeom prst="rect">
            <a:avLst/>
          </a:prstGeom>
          <a:noFill/>
        </p:spPr>
        <p:txBody>
          <a:bodyPr wrap="square" rtlCol="0">
            <a:spAutoFit/>
          </a:bodyPr>
          <a:lstStyle/>
          <a:p>
            <a:r>
              <a:rPr lang="fr-FR" sz="1400" b="1" dirty="0" smtClean="0"/>
              <a:t>Pays A administration fiscale</a:t>
            </a:r>
            <a:endParaRPr lang="en-GB" sz="1400" b="1" dirty="0">
              <a:solidFill>
                <a:schemeClr val="tx1">
                  <a:lumMod val="75000"/>
                </a:schemeClr>
              </a:solidFill>
            </a:endParaRPr>
          </a:p>
        </p:txBody>
      </p:sp>
      <p:sp>
        <p:nvSpPr>
          <p:cNvPr id="63" name="TextBox 62"/>
          <p:cNvSpPr txBox="1"/>
          <p:nvPr/>
        </p:nvSpPr>
        <p:spPr>
          <a:xfrm>
            <a:off x="6656857" y="1506723"/>
            <a:ext cx="2124453" cy="523220"/>
          </a:xfrm>
          <a:prstGeom prst="rect">
            <a:avLst/>
          </a:prstGeom>
          <a:noFill/>
        </p:spPr>
        <p:txBody>
          <a:bodyPr wrap="square" rtlCol="0">
            <a:spAutoFit/>
          </a:bodyPr>
          <a:lstStyle/>
          <a:p>
            <a:r>
              <a:rPr lang="fr-FR" sz="1400" b="1" dirty="0" smtClean="0"/>
              <a:t>Pays B administration fiscale</a:t>
            </a:r>
            <a:endParaRPr lang="en-GB" sz="1400" b="1" dirty="0">
              <a:solidFill>
                <a:schemeClr val="tx1">
                  <a:lumMod val="75000"/>
                </a:schemeClr>
              </a:solidFill>
            </a:endParaRPr>
          </a:p>
        </p:txBody>
      </p:sp>
      <p:sp>
        <p:nvSpPr>
          <p:cNvPr id="64" name="TextBox 63"/>
          <p:cNvSpPr txBox="1"/>
          <p:nvPr/>
        </p:nvSpPr>
        <p:spPr>
          <a:xfrm>
            <a:off x="1062460" y="6342662"/>
            <a:ext cx="2213395" cy="523220"/>
          </a:xfrm>
          <a:prstGeom prst="rect">
            <a:avLst/>
          </a:prstGeom>
          <a:noFill/>
        </p:spPr>
        <p:txBody>
          <a:bodyPr wrap="square" rtlCol="0">
            <a:spAutoFit/>
          </a:bodyPr>
          <a:lstStyle/>
          <a:p>
            <a:pPr algn="ctr"/>
            <a:r>
              <a:rPr lang="fr-FR" sz="1400" b="1" dirty="0" smtClean="0"/>
              <a:t>Titulaires de compte résidant en </a:t>
            </a:r>
            <a:r>
              <a:rPr lang="en-US" sz="1400" b="1" dirty="0"/>
              <a:t>B</a:t>
            </a:r>
            <a:endParaRPr lang="en-US" sz="1400" b="1" dirty="0" smtClean="0">
              <a:solidFill>
                <a:schemeClr val="tx1">
                  <a:lumMod val="75000"/>
                </a:schemeClr>
              </a:solidFill>
            </a:endParaRPr>
          </a:p>
        </p:txBody>
      </p:sp>
      <p:sp>
        <p:nvSpPr>
          <p:cNvPr id="69" name="TextBox 68"/>
          <p:cNvSpPr txBox="1"/>
          <p:nvPr/>
        </p:nvSpPr>
        <p:spPr>
          <a:xfrm>
            <a:off x="6331574" y="6342662"/>
            <a:ext cx="2056850" cy="523220"/>
          </a:xfrm>
          <a:prstGeom prst="rect">
            <a:avLst/>
          </a:prstGeom>
          <a:noFill/>
        </p:spPr>
        <p:txBody>
          <a:bodyPr wrap="square" rtlCol="0">
            <a:spAutoFit/>
          </a:bodyPr>
          <a:lstStyle/>
          <a:p>
            <a:pPr algn="ctr"/>
            <a:r>
              <a:rPr lang="fr-FR" sz="1400" b="1" dirty="0" smtClean="0"/>
              <a:t>Titulaires de compte résidant en A</a:t>
            </a:r>
            <a:endParaRPr lang="en-US" sz="1400" b="1" dirty="0" smtClean="0">
              <a:solidFill>
                <a:schemeClr val="tx1">
                  <a:lumMod val="75000"/>
                </a:schemeClr>
              </a:solidFill>
            </a:endParaRPr>
          </a:p>
        </p:txBody>
      </p:sp>
      <p:sp>
        <p:nvSpPr>
          <p:cNvPr id="70" name="TextBox 69"/>
          <p:cNvSpPr txBox="1"/>
          <p:nvPr/>
        </p:nvSpPr>
        <p:spPr>
          <a:xfrm>
            <a:off x="6103387" y="4656769"/>
            <a:ext cx="2181128" cy="523220"/>
          </a:xfrm>
          <a:prstGeom prst="rect">
            <a:avLst/>
          </a:prstGeom>
          <a:noFill/>
        </p:spPr>
        <p:txBody>
          <a:bodyPr wrap="square" rtlCol="0">
            <a:spAutoFit/>
          </a:bodyPr>
          <a:lstStyle/>
          <a:p>
            <a:pPr algn="ctr"/>
            <a:r>
              <a:rPr lang="fr-FR" sz="1400" b="1" dirty="0" smtClean="0"/>
              <a:t>Institutions financières situées à B</a:t>
            </a:r>
            <a:endParaRPr lang="en-GB" sz="1400" b="1" dirty="0">
              <a:solidFill>
                <a:schemeClr val="tx1">
                  <a:lumMod val="75000"/>
                </a:schemeClr>
              </a:solidFill>
            </a:endParaRPr>
          </a:p>
        </p:txBody>
      </p:sp>
      <p:sp>
        <p:nvSpPr>
          <p:cNvPr id="71" name="Rectangle 70"/>
          <p:cNvSpPr/>
          <p:nvPr/>
        </p:nvSpPr>
        <p:spPr>
          <a:xfrm>
            <a:off x="3419872" y="1506723"/>
            <a:ext cx="2304256" cy="1010161"/>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2" name="TextBox 71"/>
          <p:cNvSpPr txBox="1"/>
          <p:nvPr/>
        </p:nvSpPr>
        <p:spPr>
          <a:xfrm>
            <a:off x="3393700" y="1557884"/>
            <a:ext cx="2304256" cy="830997"/>
          </a:xfrm>
          <a:prstGeom prst="rect">
            <a:avLst/>
          </a:prstGeom>
          <a:noFill/>
          <a:ln>
            <a:noFill/>
          </a:ln>
        </p:spPr>
        <p:txBody>
          <a:bodyPr wrap="square" rtlCol="0">
            <a:spAutoFit/>
          </a:bodyPr>
          <a:lstStyle/>
          <a:p>
            <a:pPr algn="ctr"/>
            <a:r>
              <a:rPr lang="fr-FR" sz="2400" dirty="0" smtClean="0"/>
              <a:t>Informations échangées</a:t>
            </a:r>
            <a:endParaRPr lang="en-GB" sz="2400" dirty="0">
              <a:solidFill>
                <a:srgbClr val="727272">
                  <a:lumMod val="50000"/>
                </a:srgbClr>
              </a:solidFill>
              <a:latin typeface="Calibri" panose="020F0502020204030204" pitchFamily="34" charset="0"/>
            </a:endParaRPr>
          </a:p>
        </p:txBody>
      </p:sp>
      <p:cxnSp>
        <p:nvCxnSpPr>
          <p:cNvPr id="73" name="Straight Arrow Connector 72"/>
          <p:cNvCxnSpPr>
            <a:stCxn id="71" idx="2"/>
          </p:cNvCxnSpPr>
          <p:nvPr/>
        </p:nvCxnSpPr>
        <p:spPr>
          <a:xfrm>
            <a:off x="4572000" y="2516884"/>
            <a:ext cx="0" cy="23228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4" name="Rectangle 73"/>
          <p:cNvSpPr/>
          <p:nvPr/>
        </p:nvSpPr>
        <p:spPr>
          <a:xfrm>
            <a:off x="3428603" y="3750168"/>
            <a:ext cx="2304256" cy="1132346"/>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cxnSp>
        <p:nvCxnSpPr>
          <p:cNvPr id="75" name="Straight Arrow Connector 74"/>
          <p:cNvCxnSpPr>
            <a:stCxn id="74" idx="3"/>
          </p:cNvCxnSpPr>
          <p:nvPr/>
        </p:nvCxnSpPr>
        <p:spPr>
          <a:xfrm flipV="1">
            <a:off x="5732859" y="3568660"/>
            <a:ext cx="1287413" cy="747681"/>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74" idx="1"/>
          </p:cNvCxnSpPr>
          <p:nvPr/>
        </p:nvCxnSpPr>
        <p:spPr>
          <a:xfrm flipH="1" flipV="1">
            <a:off x="2123728" y="3568660"/>
            <a:ext cx="1304875" cy="747681"/>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3438200" y="3900842"/>
            <a:ext cx="2304256" cy="830997"/>
          </a:xfrm>
          <a:prstGeom prst="rect">
            <a:avLst/>
          </a:prstGeom>
          <a:noFill/>
          <a:ln>
            <a:noFill/>
          </a:ln>
        </p:spPr>
        <p:txBody>
          <a:bodyPr wrap="square" rtlCol="0">
            <a:spAutoFit/>
          </a:bodyPr>
          <a:lstStyle/>
          <a:p>
            <a:pPr algn="ctr"/>
            <a:r>
              <a:rPr lang="fr-FR" sz="2400" dirty="0"/>
              <a:t>Informations à communiquer</a:t>
            </a:r>
            <a:endParaRPr lang="en-GB" sz="2400" dirty="0"/>
          </a:p>
        </p:txBody>
      </p:sp>
    </p:spTree>
    <p:extLst>
      <p:ext uri="{BB962C8B-B14F-4D97-AF65-F5344CB8AC3E}">
        <p14:creationId xmlns:p14="http://schemas.microsoft.com/office/powerpoint/2010/main" val="21932595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627784" y="1124744"/>
            <a:ext cx="1944216"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t>Les compagnies d’assurance</a:t>
            </a:r>
            <a:endParaRPr lang="fr-FR" sz="1600" b="1" dirty="0"/>
          </a:p>
        </p:txBody>
      </p:sp>
      <p:sp>
        <p:nvSpPr>
          <p:cNvPr id="4" name="Oval 3"/>
          <p:cNvSpPr/>
          <p:nvPr/>
        </p:nvSpPr>
        <p:spPr>
          <a:xfrm>
            <a:off x="914400" y="2667000"/>
            <a:ext cx="1828800" cy="1410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ICC</a:t>
            </a:r>
            <a:endParaRPr lang="en-US" sz="2000" b="1" dirty="0"/>
          </a:p>
        </p:txBody>
      </p:sp>
      <p:sp>
        <p:nvSpPr>
          <p:cNvPr id="5" name="Oval 4"/>
          <p:cNvSpPr/>
          <p:nvPr/>
        </p:nvSpPr>
        <p:spPr>
          <a:xfrm>
            <a:off x="3707904" y="2996952"/>
            <a:ext cx="1800200" cy="15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Ministère des Finances</a:t>
            </a:r>
            <a:endParaRPr lang="fr-FR" b="1" dirty="0"/>
          </a:p>
        </p:txBody>
      </p:sp>
      <p:sp>
        <p:nvSpPr>
          <p:cNvPr id="6" name="Oval 5"/>
          <p:cNvSpPr/>
          <p:nvPr/>
        </p:nvSpPr>
        <p:spPr>
          <a:xfrm>
            <a:off x="3124200" y="5334000"/>
            <a:ext cx="28194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Les autorités compétentes étrangères</a:t>
            </a:r>
            <a:endParaRPr lang="fr-FR" b="1" dirty="0"/>
          </a:p>
        </p:txBody>
      </p:sp>
      <p:sp>
        <p:nvSpPr>
          <p:cNvPr id="9" name="Oval 8"/>
          <p:cNvSpPr/>
          <p:nvPr/>
        </p:nvSpPr>
        <p:spPr>
          <a:xfrm>
            <a:off x="5004048" y="1052736"/>
            <a:ext cx="1802160" cy="14519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Les banques</a:t>
            </a:r>
            <a:endParaRPr lang="fr-FR" b="1" dirty="0"/>
          </a:p>
        </p:txBody>
      </p:sp>
      <p:sp>
        <p:nvSpPr>
          <p:cNvPr id="12" name="Oval 11"/>
          <p:cNvSpPr/>
          <p:nvPr/>
        </p:nvSpPr>
        <p:spPr>
          <a:xfrm>
            <a:off x="6400800" y="2590800"/>
            <a:ext cx="1828800" cy="15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BDL</a:t>
            </a:r>
            <a:endParaRPr lang="en-US" sz="2000" b="1" dirty="0"/>
          </a:p>
        </p:txBody>
      </p:sp>
      <p:cxnSp>
        <p:nvCxnSpPr>
          <p:cNvPr id="20" name="Straight Arrow Connector 19"/>
          <p:cNvCxnSpPr/>
          <p:nvPr/>
        </p:nvCxnSpPr>
        <p:spPr>
          <a:xfrm flipH="1">
            <a:off x="1979712" y="2060848"/>
            <a:ext cx="720080" cy="648072"/>
          </a:xfrm>
          <a:prstGeom prst="straightConnector1">
            <a:avLst/>
          </a:prstGeom>
          <a:ln w="101600" cmpd="sng">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732240" y="2060848"/>
            <a:ext cx="720080" cy="504056"/>
          </a:xfrm>
          <a:prstGeom prst="straightConnector1">
            <a:avLst/>
          </a:prstGeom>
          <a:ln w="101600">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5" idx="2"/>
          </p:cNvCxnSpPr>
          <p:nvPr/>
        </p:nvCxnSpPr>
        <p:spPr>
          <a:xfrm>
            <a:off x="2627784" y="3212976"/>
            <a:ext cx="1080120" cy="545976"/>
          </a:xfrm>
          <a:prstGeom prst="straightConnector1">
            <a:avLst/>
          </a:prstGeom>
          <a:ln w="101600">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5" idx="4"/>
          </p:cNvCxnSpPr>
          <p:nvPr/>
        </p:nvCxnSpPr>
        <p:spPr>
          <a:xfrm flipH="1">
            <a:off x="4572000" y="4520952"/>
            <a:ext cx="36004" cy="945232"/>
          </a:xfrm>
          <a:prstGeom prst="straightConnector1">
            <a:avLst/>
          </a:prstGeom>
          <a:ln w="10160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endCxn id="5" idx="6"/>
          </p:cNvCxnSpPr>
          <p:nvPr/>
        </p:nvCxnSpPr>
        <p:spPr>
          <a:xfrm flipH="1">
            <a:off x="5508104" y="3212976"/>
            <a:ext cx="864096" cy="545976"/>
          </a:xfrm>
          <a:prstGeom prst="straightConnector1">
            <a:avLst/>
          </a:prstGeom>
          <a:ln w="101600">
            <a:tailEnd type="arrow"/>
          </a:ln>
        </p:spPr>
        <p:style>
          <a:lnRef idx="1">
            <a:schemeClr val="accent1"/>
          </a:lnRef>
          <a:fillRef idx="0">
            <a:schemeClr val="accent1"/>
          </a:fillRef>
          <a:effectRef idx="0">
            <a:schemeClr val="accent1"/>
          </a:effectRef>
          <a:fontRef idx="minor">
            <a:schemeClr val="tx1"/>
          </a:fontRef>
        </p:style>
      </p:cxnSp>
      <p:sp>
        <p:nvSpPr>
          <p:cNvPr id="14" name="Slide Number Placeholder 13"/>
          <p:cNvSpPr>
            <a:spLocks noGrp="1"/>
          </p:cNvSpPr>
          <p:nvPr>
            <p:ph type="sldNum" sz="quarter" idx="12"/>
          </p:nvPr>
        </p:nvSpPr>
        <p:spPr/>
        <p:txBody>
          <a:bodyPr/>
          <a:lstStyle/>
          <a:p>
            <a:fld id="{B6F15528-21DE-4FAA-801E-634DDDAF4B2B}" type="slidenum">
              <a:rPr lang="en-US" smtClean="0"/>
              <a:pPr/>
              <a:t>8</a:t>
            </a:fld>
            <a:endParaRPr lang="en-US"/>
          </a:p>
        </p:txBody>
      </p:sp>
      <p:sp>
        <p:nvSpPr>
          <p:cNvPr id="38" name="TextBox 37"/>
          <p:cNvSpPr txBox="1"/>
          <p:nvPr/>
        </p:nvSpPr>
        <p:spPr>
          <a:xfrm>
            <a:off x="755576" y="404664"/>
            <a:ext cx="5688632" cy="461665"/>
          </a:xfrm>
          <a:prstGeom prst="rect">
            <a:avLst/>
          </a:prstGeom>
          <a:noFill/>
        </p:spPr>
        <p:txBody>
          <a:bodyPr wrap="square" rtlCol="0">
            <a:spAutoFit/>
          </a:bodyPr>
          <a:lstStyle/>
          <a:p>
            <a:pPr algn="ctr">
              <a:spcBef>
                <a:spcPct val="0"/>
              </a:spcBef>
            </a:pPr>
            <a:r>
              <a:rPr lang="fr-FR" sz="2400" b="1" dirty="0" smtClean="0">
                <a:solidFill>
                  <a:schemeClr val="tx2"/>
                </a:solidFill>
                <a:ea typeface="+mj-ea"/>
                <a:cs typeface="+mj-cs"/>
              </a:rPr>
              <a:t>Le schéma proposé pour le Liban:</a:t>
            </a:r>
            <a:endParaRPr lang="fr-FR" sz="2400" b="1" dirty="0">
              <a:solidFill>
                <a:schemeClr val="tx2"/>
              </a:solidFill>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2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12" presetClass="entr" presetSubtype="4"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lide(fromBottom)">
                                      <p:cBhvr>
                                        <p:cTn id="13" dur="2000"/>
                                        <p:tgtEl>
                                          <p:spTgt spid="4"/>
                                        </p:tgtEl>
                                      </p:cBhvr>
                                    </p:animEffect>
                                  </p:childTnLst>
                                </p:cTn>
                              </p:par>
                            </p:childTnLst>
                          </p:cTn>
                        </p:par>
                        <p:par>
                          <p:cTn id="14" fill="hold">
                            <p:stCondLst>
                              <p:cond delay="4000"/>
                            </p:stCondLst>
                            <p:childTnLst>
                              <p:par>
                                <p:cTn id="15" presetID="2" presetClass="entr" presetSubtype="4"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2000" fill="hold"/>
                                        <p:tgtEl>
                                          <p:spTgt spid="5"/>
                                        </p:tgtEl>
                                        <p:attrNameLst>
                                          <p:attrName>ppt_x</p:attrName>
                                        </p:attrNameLst>
                                      </p:cBhvr>
                                      <p:tavLst>
                                        <p:tav tm="0">
                                          <p:val>
                                            <p:strVal val="#ppt_x"/>
                                          </p:val>
                                        </p:tav>
                                        <p:tav tm="100000">
                                          <p:val>
                                            <p:strVal val="#ppt_x"/>
                                          </p:val>
                                        </p:tav>
                                      </p:tavLst>
                                    </p:anim>
                                    <p:anim calcmode="lin" valueType="num">
                                      <p:cBhvr additive="base">
                                        <p:cTn id="18" dur="2000" fill="hold"/>
                                        <p:tgtEl>
                                          <p:spTgt spid="5"/>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4"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2000" fill="hold"/>
                                        <p:tgtEl>
                                          <p:spTgt spid="6"/>
                                        </p:tgtEl>
                                        <p:attrNameLst>
                                          <p:attrName>ppt_x</p:attrName>
                                        </p:attrNameLst>
                                      </p:cBhvr>
                                      <p:tavLst>
                                        <p:tav tm="0">
                                          <p:val>
                                            <p:strVal val="#ppt_x"/>
                                          </p:val>
                                        </p:tav>
                                        <p:tav tm="100000">
                                          <p:val>
                                            <p:strVal val="#ppt_x"/>
                                          </p:val>
                                        </p:tav>
                                      </p:tavLst>
                                    </p:anim>
                                    <p:anim calcmode="lin" valueType="num">
                                      <p:cBhvr additive="base">
                                        <p:cTn id="23" dur="2000" fill="hold"/>
                                        <p:tgtEl>
                                          <p:spTgt spid="6"/>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4"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2000" fill="hold"/>
                                        <p:tgtEl>
                                          <p:spTgt spid="9"/>
                                        </p:tgtEl>
                                        <p:attrNameLst>
                                          <p:attrName>ppt_x</p:attrName>
                                        </p:attrNameLst>
                                      </p:cBhvr>
                                      <p:tavLst>
                                        <p:tav tm="0">
                                          <p:val>
                                            <p:strVal val="#ppt_x"/>
                                          </p:val>
                                        </p:tav>
                                        <p:tav tm="100000">
                                          <p:val>
                                            <p:strVal val="#ppt_x"/>
                                          </p:val>
                                        </p:tav>
                                      </p:tavLst>
                                    </p:anim>
                                    <p:anim calcmode="lin" valueType="num">
                                      <p:cBhvr additive="base">
                                        <p:cTn id="28" dur="2000" fill="hold"/>
                                        <p:tgtEl>
                                          <p:spTgt spid="9"/>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12" presetClass="entr" presetSubtype="4" fill="hold" grpId="0"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slide(fromBottom)">
                                      <p:cBhvr>
                                        <p:cTn id="3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9"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929411"/>
          </a:xfrm>
        </p:spPr>
        <p:txBody>
          <a:bodyPr>
            <a:noAutofit/>
          </a:bodyPr>
          <a:lstStyle/>
          <a:p>
            <a:pPr algn="just" rtl="0"/>
            <a:r>
              <a:rPr lang="fr-FR" sz="2200" dirty="0" smtClean="0">
                <a:solidFill>
                  <a:schemeClr val="accent1">
                    <a:lumMod val="50000"/>
                  </a:schemeClr>
                </a:solidFill>
              </a:rPr>
              <a:t>Les banques et les institutions financières transmettent les informations d’une façon électronique à la BDL avant le 30/04 de chaque année</a:t>
            </a:r>
          </a:p>
          <a:p>
            <a:pPr algn="just" rtl="0"/>
            <a:r>
              <a:rPr lang="fr-FR" sz="2200" dirty="0" smtClean="0">
                <a:solidFill>
                  <a:schemeClr val="accent1">
                    <a:lumMod val="50000"/>
                  </a:schemeClr>
                </a:solidFill>
              </a:rPr>
              <a:t>Contrôle et révision de la BDL puis transmission électronique au ministère des Finances avant le 31/07 de chaque année</a:t>
            </a:r>
          </a:p>
          <a:p>
            <a:pPr algn="just" rtl="0"/>
            <a:r>
              <a:rPr lang="fr-FR" sz="2200" dirty="0" smtClean="0">
                <a:solidFill>
                  <a:schemeClr val="accent1">
                    <a:lumMod val="50000"/>
                  </a:schemeClr>
                </a:solidFill>
              </a:rPr>
              <a:t>Les compagnies d’assurances transmettent les informations d’une façon électronique à la ICC (</a:t>
            </a:r>
            <a:r>
              <a:rPr lang="fr-FR" sz="2200" dirty="0" err="1" smtClean="0">
                <a:solidFill>
                  <a:schemeClr val="accent1">
                    <a:lumMod val="50000"/>
                  </a:schemeClr>
                </a:solidFill>
              </a:rPr>
              <a:t>Insurance</a:t>
            </a:r>
            <a:r>
              <a:rPr lang="fr-FR" sz="2200" dirty="0" smtClean="0">
                <a:solidFill>
                  <a:schemeClr val="accent1">
                    <a:lumMod val="50000"/>
                  </a:schemeClr>
                </a:solidFill>
              </a:rPr>
              <a:t>  control commission) avant le 30/04 de chaque année, qui à son tour les transmet au ministère des Finances après son contrôle avant le 31/07 de chaque année.</a:t>
            </a:r>
          </a:p>
          <a:p>
            <a:pPr algn="just" rtl="0"/>
            <a:r>
              <a:rPr lang="fr-FR" sz="2200" dirty="0" smtClean="0">
                <a:solidFill>
                  <a:schemeClr val="accent1">
                    <a:lumMod val="50000"/>
                  </a:schemeClr>
                </a:solidFill>
              </a:rPr>
              <a:t>Le ministère des Finances échangera les informations reçues de la BDL et la ICC avec les autorités compétentes en septembre.</a:t>
            </a:r>
          </a:p>
          <a:p>
            <a:pPr algn="just" rtl="0"/>
            <a:r>
              <a:rPr lang="fr-FR" sz="2200" dirty="0" smtClean="0">
                <a:solidFill>
                  <a:schemeClr val="accent1">
                    <a:lumMod val="50000"/>
                  </a:schemeClr>
                </a:solidFill>
              </a:rPr>
              <a:t>La BDL / ICC surveille les institutions financières/compagnies d’assurance au niveau de l’application du standard</a:t>
            </a:r>
          </a:p>
        </p:txBody>
      </p:sp>
      <p:sp>
        <p:nvSpPr>
          <p:cNvPr id="4" name="TextBox 3"/>
          <p:cNvSpPr txBox="1"/>
          <p:nvPr/>
        </p:nvSpPr>
        <p:spPr>
          <a:xfrm>
            <a:off x="683568" y="663079"/>
            <a:ext cx="5688632" cy="461665"/>
          </a:xfrm>
          <a:prstGeom prst="rect">
            <a:avLst/>
          </a:prstGeom>
          <a:noFill/>
        </p:spPr>
        <p:txBody>
          <a:bodyPr wrap="square" rtlCol="0">
            <a:spAutoFit/>
          </a:bodyPr>
          <a:lstStyle/>
          <a:p>
            <a:pPr algn="ctr">
              <a:spcBef>
                <a:spcPct val="0"/>
              </a:spcBef>
            </a:pPr>
            <a:r>
              <a:rPr lang="fr-FR" sz="2400" b="1" dirty="0" smtClean="0">
                <a:solidFill>
                  <a:schemeClr val="tx2"/>
                </a:solidFill>
                <a:latin typeface="+mj-lt"/>
                <a:ea typeface="+mj-ea"/>
                <a:cs typeface="+mj-cs"/>
              </a:rPr>
              <a:t>Le schéma </a:t>
            </a:r>
            <a:r>
              <a:rPr lang="fr-FR" sz="2400" b="1" dirty="0" smtClean="0">
                <a:solidFill>
                  <a:schemeClr val="tx2"/>
                </a:solidFill>
              </a:rPr>
              <a:t>proposé</a:t>
            </a:r>
            <a:r>
              <a:rPr lang="fr-FR" sz="2400" b="1" dirty="0" smtClean="0">
                <a:solidFill>
                  <a:schemeClr val="tx2"/>
                </a:solidFill>
                <a:latin typeface="+mj-lt"/>
                <a:ea typeface="+mj-ea"/>
                <a:cs typeface="+mj-cs"/>
              </a:rPr>
              <a:t> pour le Liban:</a:t>
            </a:r>
            <a:endParaRPr lang="fr-FR" sz="2400" b="1" dirty="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549</TotalTime>
  <Words>1251</Words>
  <Application>Microsoft Office PowerPoint</Application>
  <PresentationFormat>Affichage à l'écran (4:3)</PresentationFormat>
  <Paragraphs>137</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Flow</vt:lpstr>
      <vt:lpstr>Présentation PowerPoint</vt:lpstr>
      <vt:lpstr>Bases légales de l’Echange Automatique de Renseignements en matière Fiscale au Liban</vt:lpstr>
      <vt:lpstr>Bases légales de l’Echange Automatique de Renseignements en matière Fiscale au Liban</vt:lpstr>
      <vt:lpstr>Bases légales de l’Echange Automatique de Renseignements en matière Fiscale au Liban</vt:lpstr>
      <vt:lpstr>Bases légales de l’Echange Automatique de Renseignements en matière Fiscale au Liban</vt:lpstr>
      <vt:lpstr>Les decisions prises ou à prendre </vt:lpstr>
      <vt:lpstr>Présentation PowerPoint</vt:lpstr>
      <vt:lpstr>Présentation PowerPoint</vt:lpstr>
      <vt:lpstr>Présentation PowerPoint</vt:lpstr>
      <vt:lpstr>les délais:</vt:lpstr>
      <vt:lpstr>Les Pays Partenaires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Ministry of Finance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plan du Liban pour mettre en oeuvre l’Echange Automatique de Renseignements en matiere Fiscale (CRS) de l’OECD</dc:title>
  <dc:creator>mirnad</dc:creator>
  <cp:lastModifiedBy>SDAVID</cp:lastModifiedBy>
  <cp:revision>69</cp:revision>
  <cp:lastPrinted>2017-05-09T10:36:24Z</cp:lastPrinted>
  <dcterms:created xsi:type="dcterms:W3CDTF">2017-02-25T11:02:42Z</dcterms:created>
  <dcterms:modified xsi:type="dcterms:W3CDTF">2017-05-16T08:59:55Z</dcterms:modified>
</cp:coreProperties>
</file>